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71" r:id="rId3"/>
    <p:sldId id="345" r:id="rId4"/>
    <p:sldId id="346" r:id="rId5"/>
    <p:sldId id="354" r:id="rId6"/>
    <p:sldId id="355" r:id="rId7"/>
    <p:sldId id="356" r:id="rId8"/>
    <p:sldId id="347" r:id="rId9"/>
    <p:sldId id="357" r:id="rId10"/>
    <p:sldId id="348" r:id="rId11"/>
    <p:sldId id="352" r:id="rId12"/>
    <p:sldId id="349" r:id="rId13"/>
    <p:sldId id="358" r:id="rId14"/>
    <p:sldId id="351" r:id="rId15"/>
    <p:sldId id="365" r:id="rId16"/>
    <p:sldId id="366" r:id="rId17"/>
    <p:sldId id="309" r:id="rId18"/>
    <p:sldId id="311" r:id="rId19"/>
    <p:sldId id="310" r:id="rId20"/>
    <p:sldId id="368" r:id="rId21"/>
    <p:sldId id="367" r:id="rId22"/>
    <p:sldId id="353" r:id="rId23"/>
    <p:sldId id="260" r:id="rId24"/>
    <p:sldId id="261" r:id="rId25"/>
    <p:sldId id="274"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2D9CE-8097-4A92-92E4-8B1DD2379C8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4CBF192-29B9-4371-B2E6-DFD388F7856A}">
      <dgm:prSet/>
      <dgm:spPr/>
      <dgm:t>
        <a:bodyPr/>
        <a:lstStyle/>
        <a:p>
          <a:r>
            <a:rPr lang="en-US" dirty="0"/>
            <a:t>This opportunity is for students who have demonstrated a strong academic performance in high school and are prepared to do college work. Other benefits include: </a:t>
          </a:r>
        </a:p>
      </dgm:t>
    </dgm:pt>
    <dgm:pt modelId="{08FABBB7-40DF-4909-9B34-69D966EF2846}" type="parTrans" cxnId="{16B506CB-FD15-4BD3-94C6-36EAA02C90FE}">
      <dgm:prSet/>
      <dgm:spPr/>
      <dgm:t>
        <a:bodyPr/>
        <a:lstStyle/>
        <a:p>
          <a:endParaRPr lang="en-US"/>
        </a:p>
      </dgm:t>
    </dgm:pt>
    <dgm:pt modelId="{BA6E1077-7347-41AB-9039-DE321B192B1B}" type="sibTrans" cxnId="{16B506CB-FD15-4BD3-94C6-36EAA02C90FE}">
      <dgm:prSet/>
      <dgm:spPr/>
      <dgm:t>
        <a:bodyPr/>
        <a:lstStyle/>
        <a:p>
          <a:endParaRPr lang="en-US"/>
        </a:p>
      </dgm:t>
    </dgm:pt>
    <dgm:pt modelId="{2A04480C-FE73-4654-9508-01625DE56C0A}">
      <dgm:prSet/>
      <dgm:spPr/>
      <dgm:t>
        <a:bodyPr/>
        <a:lstStyle/>
        <a:p>
          <a:r>
            <a:rPr lang="en-US"/>
            <a:t>• Students have access to courses not currently offered by the high school </a:t>
          </a:r>
        </a:p>
      </dgm:t>
    </dgm:pt>
    <dgm:pt modelId="{2BC61F67-CC06-4661-B7D6-592912450683}" type="parTrans" cxnId="{84A30409-9E92-4802-970A-2C24B2645CF7}">
      <dgm:prSet/>
      <dgm:spPr/>
      <dgm:t>
        <a:bodyPr/>
        <a:lstStyle/>
        <a:p>
          <a:endParaRPr lang="en-US"/>
        </a:p>
      </dgm:t>
    </dgm:pt>
    <dgm:pt modelId="{6AC23B91-82FF-44A5-B03A-F03D4CF66324}" type="sibTrans" cxnId="{84A30409-9E92-4802-970A-2C24B2645CF7}">
      <dgm:prSet/>
      <dgm:spPr/>
      <dgm:t>
        <a:bodyPr/>
        <a:lstStyle/>
        <a:p>
          <a:endParaRPr lang="en-US"/>
        </a:p>
      </dgm:t>
    </dgm:pt>
    <dgm:pt modelId="{8DC43C24-8D5F-4066-A572-5A123EECB166}">
      <dgm:prSet/>
      <dgm:spPr/>
      <dgm:t>
        <a:bodyPr/>
        <a:lstStyle/>
        <a:p>
          <a:r>
            <a:rPr lang="en-US" dirty="0"/>
            <a:t>• Dual enrollment students may count their earned college credits towards both high school graduation and college requirements </a:t>
          </a:r>
        </a:p>
      </dgm:t>
    </dgm:pt>
    <dgm:pt modelId="{B510ED62-124B-40B0-88B7-5172BC7545D1}" type="parTrans" cxnId="{72B02202-0C63-4FD9-9814-334EE1BEE41A}">
      <dgm:prSet/>
      <dgm:spPr/>
      <dgm:t>
        <a:bodyPr/>
        <a:lstStyle/>
        <a:p>
          <a:endParaRPr lang="en-US"/>
        </a:p>
      </dgm:t>
    </dgm:pt>
    <dgm:pt modelId="{86A33993-3AA7-4CCA-ACA4-F8C16CD8C0AB}" type="sibTrans" cxnId="{72B02202-0C63-4FD9-9814-334EE1BEE41A}">
      <dgm:prSet/>
      <dgm:spPr/>
      <dgm:t>
        <a:bodyPr/>
        <a:lstStyle/>
        <a:p>
          <a:endParaRPr lang="en-US"/>
        </a:p>
      </dgm:t>
    </dgm:pt>
    <dgm:pt modelId="{E151D46D-F0DE-4C08-944B-52EE7228BD99}">
      <dgm:prSet/>
      <dgm:spPr/>
      <dgm:t>
        <a:bodyPr/>
        <a:lstStyle/>
        <a:p>
          <a:r>
            <a:rPr lang="en-US"/>
            <a:t>• A head start on a college career by taking classes before students graduate from high school </a:t>
          </a:r>
        </a:p>
      </dgm:t>
    </dgm:pt>
    <dgm:pt modelId="{53E72639-06EA-4084-8ED8-AEC0505EF315}" type="parTrans" cxnId="{208643AF-D802-40DC-8F3F-0E995F3E534C}">
      <dgm:prSet/>
      <dgm:spPr/>
      <dgm:t>
        <a:bodyPr/>
        <a:lstStyle/>
        <a:p>
          <a:endParaRPr lang="en-US"/>
        </a:p>
      </dgm:t>
    </dgm:pt>
    <dgm:pt modelId="{DC69C8A1-DBEB-4BF0-A32A-ADFE02339DB1}" type="sibTrans" cxnId="{208643AF-D802-40DC-8F3F-0E995F3E534C}">
      <dgm:prSet/>
      <dgm:spPr/>
      <dgm:t>
        <a:bodyPr/>
        <a:lstStyle/>
        <a:p>
          <a:endParaRPr lang="en-US"/>
        </a:p>
      </dgm:t>
    </dgm:pt>
    <dgm:pt modelId="{3CC6349B-CA62-40EC-B34A-7B1770DEA662}">
      <dgm:prSet/>
      <dgm:spPr/>
      <dgm:t>
        <a:bodyPr/>
        <a:lstStyle/>
        <a:p>
          <a:r>
            <a:rPr lang="en-US" dirty="0"/>
            <a:t>• Financial savings. The tuition at Macomb Community College (MCC) is substantially less than the cost of most state universities. Currently, students can attend MCC for free upon graduating from high school.</a:t>
          </a:r>
        </a:p>
      </dgm:t>
    </dgm:pt>
    <dgm:pt modelId="{7155CB35-055A-498E-A473-AA323AED57AF}" type="parTrans" cxnId="{14AD7A28-D1F1-435C-854B-CCE2CC065225}">
      <dgm:prSet/>
      <dgm:spPr/>
      <dgm:t>
        <a:bodyPr/>
        <a:lstStyle/>
        <a:p>
          <a:endParaRPr lang="en-US"/>
        </a:p>
      </dgm:t>
    </dgm:pt>
    <dgm:pt modelId="{806CD533-F762-4116-89C7-17286BDF6FEC}" type="sibTrans" cxnId="{14AD7A28-D1F1-435C-854B-CCE2CC065225}">
      <dgm:prSet/>
      <dgm:spPr/>
      <dgm:t>
        <a:bodyPr/>
        <a:lstStyle/>
        <a:p>
          <a:endParaRPr lang="en-US"/>
        </a:p>
      </dgm:t>
    </dgm:pt>
    <dgm:pt modelId="{33862510-1C48-41AD-AB73-AD18597429F8}" type="pres">
      <dgm:prSet presAssocID="{2292D9CE-8097-4A92-92E4-8B1DD2379C82}" presName="linear" presStyleCnt="0">
        <dgm:presLayoutVars>
          <dgm:animLvl val="lvl"/>
          <dgm:resizeHandles val="exact"/>
        </dgm:presLayoutVars>
      </dgm:prSet>
      <dgm:spPr/>
    </dgm:pt>
    <dgm:pt modelId="{4F039090-D12B-42B4-BB11-74E4DC7A4C0C}" type="pres">
      <dgm:prSet presAssocID="{34CBF192-29B9-4371-B2E6-DFD388F7856A}" presName="parentText" presStyleLbl="node1" presStyleIdx="0" presStyleCnt="5">
        <dgm:presLayoutVars>
          <dgm:chMax val="0"/>
          <dgm:bulletEnabled val="1"/>
        </dgm:presLayoutVars>
      </dgm:prSet>
      <dgm:spPr/>
    </dgm:pt>
    <dgm:pt modelId="{9F6C4FDD-E9F6-4A7F-845D-AA866418ED56}" type="pres">
      <dgm:prSet presAssocID="{BA6E1077-7347-41AB-9039-DE321B192B1B}" presName="spacer" presStyleCnt="0"/>
      <dgm:spPr/>
    </dgm:pt>
    <dgm:pt modelId="{41DB4D97-0E39-469E-9514-4E1DD7687590}" type="pres">
      <dgm:prSet presAssocID="{2A04480C-FE73-4654-9508-01625DE56C0A}" presName="parentText" presStyleLbl="node1" presStyleIdx="1" presStyleCnt="5">
        <dgm:presLayoutVars>
          <dgm:chMax val="0"/>
          <dgm:bulletEnabled val="1"/>
        </dgm:presLayoutVars>
      </dgm:prSet>
      <dgm:spPr/>
    </dgm:pt>
    <dgm:pt modelId="{9AD5243D-944F-412A-BF16-78651FFEAC78}" type="pres">
      <dgm:prSet presAssocID="{6AC23B91-82FF-44A5-B03A-F03D4CF66324}" presName="spacer" presStyleCnt="0"/>
      <dgm:spPr/>
    </dgm:pt>
    <dgm:pt modelId="{2DB8C5D9-D0B1-4A14-8877-44A34A78F905}" type="pres">
      <dgm:prSet presAssocID="{8DC43C24-8D5F-4066-A572-5A123EECB166}" presName="parentText" presStyleLbl="node1" presStyleIdx="2" presStyleCnt="5">
        <dgm:presLayoutVars>
          <dgm:chMax val="0"/>
          <dgm:bulletEnabled val="1"/>
        </dgm:presLayoutVars>
      </dgm:prSet>
      <dgm:spPr/>
    </dgm:pt>
    <dgm:pt modelId="{8B76E347-0EF3-4154-9945-8B52432DC192}" type="pres">
      <dgm:prSet presAssocID="{86A33993-3AA7-4CCA-ACA4-F8C16CD8C0AB}" presName="spacer" presStyleCnt="0"/>
      <dgm:spPr/>
    </dgm:pt>
    <dgm:pt modelId="{381B5FBB-C973-4097-B811-49534661D57D}" type="pres">
      <dgm:prSet presAssocID="{E151D46D-F0DE-4C08-944B-52EE7228BD99}" presName="parentText" presStyleLbl="node1" presStyleIdx="3" presStyleCnt="5">
        <dgm:presLayoutVars>
          <dgm:chMax val="0"/>
          <dgm:bulletEnabled val="1"/>
        </dgm:presLayoutVars>
      </dgm:prSet>
      <dgm:spPr/>
    </dgm:pt>
    <dgm:pt modelId="{7F407C57-A513-4A12-890C-0E69C6C036B2}" type="pres">
      <dgm:prSet presAssocID="{DC69C8A1-DBEB-4BF0-A32A-ADFE02339DB1}" presName="spacer" presStyleCnt="0"/>
      <dgm:spPr/>
    </dgm:pt>
    <dgm:pt modelId="{7F20C8CB-DCBD-46F0-BD51-FAF70268D3E1}" type="pres">
      <dgm:prSet presAssocID="{3CC6349B-CA62-40EC-B34A-7B1770DEA662}" presName="parentText" presStyleLbl="node1" presStyleIdx="4" presStyleCnt="5">
        <dgm:presLayoutVars>
          <dgm:chMax val="0"/>
          <dgm:bulletEnabled val="1"/>
        </dgm:presLayoutVars>
      </dgm:prSet>
      <dgm:spPr/>
    </dgm:pt>
  </dgm:ptLst>
  <dgm:cxnLst>
    <dgm:cxn modelId="{72B02202-0C63-4FD9-9814-334EE1BEE41A}" srcId="{2292D9CE-8097-4A92-92E4-8B1DD2379C82}" destId="{8DC43C24-8D5F-4066-A572-5A123EECB166}" srcOrd="2" destOrd="0" parTransId="{B510ED62-124B-40B0-88B7-5172BC7545D1}" sibTransId="{86A33993-3AA7-4CCA-ACA4-F8C16CD8C0AB}"/>
    <dgm:cxn modelId="{BB267003-6E40-403C-B422-935912D0A5B7}" type="presOf" srcId="{8DC43C24-8D5F-4066-A572-5A123EECB166}" destId="{2DB8C5D9-D0B1-4A14-8877-44A34A78F905}" srcOrd="0" destOrd="0" presId="urn:microsoft.com/office/officeart/2005/8/layout/vList2"/>
    <dgm:cxn modelId="{84A30409-9E92-4802-970A-2C24B2645CF7}" srcId="{2292D9CE-8097-4A92-92E4-8B1DD2379C82}" destId="{2A04480C-FE73-4654-9508-01625DE56C0A}" srcOrd="1" destOrd="0" parTransId="{2BC61F67-CC06-4661-B7D6-592912450683}" sibTransId="{6AC23B91-82FF-44A5-B03A-F03D4CF66324}"/>
    <dgm:cxn modelId="{14AD7A28-D1F1-435C-854B-CCE2CC065225}" srcId="{2292D9CE-8097-4A92-92E4-8B1DD2379C82}" destId="{3CC6349B-CA62-40EC-B34A-7B1770DEA662}" srcOrd="4" destOrd="0" parTransId="{7155CB35-055A-498E-A473-AA323AED57AF}" sibTransId="{806CD533-F762-4116-89C7-17286BDF6FEC}"/>
    <dgm:cxn modelId="{CA115166-CA03-41AA-9752-B797DACD9486}" type="presOf" srcId="{34CBF192-29B9-4371-B2E6-DFD388F7856A}" destId="{4F039090-D12B-42B4-BB11-74E4DC7A4C0C}" srcOrd="0" destOrd="0" presId="urn:microsoft.com/office/officeart/2005/8/layout/vList2"/>
    <dgm:cxn modelId="{322FC268-0B52-4291-B806-EC7A04501C88}" type="presOf" srcId="{2292D9CE-8097-4A92-92E4-8B1DD2379C82}" destId="{33862510-1C48-41AD-AB73-AD18597429F8}" srcOrd="0" destOrd="0" presId="urn:microsoft.com/office/officeart/2005/8/layout/vList2"/>
    <dgm:cxn modelId="{5376079A-8FDF-4FCD-8B4F-9B8E1D17E04E}" type="presOf" srcId="{3CC6349B-CA62-40EC-B34A-7B1770DEA662}" destId="{7F20C8CB-DCBD-46F0-BD51-FAF70268D3E1}" srcOrd="0" destOrd="0" presId="urn:microsoft.com/office/officeart/2005/8/layout/vList2"/>
    <dgm:cxn modelId="{6D8CAA9A-25C0-4A48-B3C5-0799D9DABA15}" type="presOf" srcId="{E151D46D-F0DE-4C08-944B-52EE7228BD99}" destId="{381B5FBB-C973-4097-B811-49534661D57D}" srcOrd="0" destOrd="0" presId="urn:microsoft.com/office/officeart/2005/8/layout/vList2"/>
    <dgm:cxn modelId="{A4E0B99B-963E-4A06-AC49-ED39F13801DE}" type="presOf" srcId="{2A04480C-FE73-4654-9508-01625DE56C0A}" destId="{41DB4D97-0E39-469E-9514-4E1DD7687590}" srcOrd="0" destOrd="0" presId="urn:microsoft.com/office/officeart/2005/8/layout/vList2"/>
    <dgm:cxn modelId="{208643AF-D802-40DC-8F3F-0E995F3E534C}" srcId="{2292D9CE-8097-4A92-92E4-8B1DD2379C82}" destId="{E151D46D-F0DE-4C08-944B-52EE7228BD99}" srcOrd="3" destOrd="0" parTransId="{53E72639-06EA-4084-8ED8-AEC0505EF315}" sibTransId="{DC69C8A1-DBEB-4BF0-A32A-ADFE02339DB1}"/>
    <dgm:cxn modelId="{16B506CB-FD15-4BD3-94C6-36EAA02C90FE}" srcId="{2292D9CE-8097-4A92-92E4-8B1DD2379C82}" destId="{34CBF192-29B9-4371-B2E6-DFD388F7856A}" srcOrd="0" destOrd="0" parTransId="{08FABBB7-40DF-4909-9B34-69D966EF2846}" sibTransId="{BA6E1077-7347-41AB-9039-DE321B192B1B}"/>
    <dgm:cxn modelId="{C2272FBD-9FBB-429C-842A-EF02FA011C49}" type="presParOf" srcId="{33862510-1C48-41AD-AB73-AD18597429F8}" destId="{4F039090-D12B-42B4-BB11-74E4DC7A4C0C}" srcOrd="0" destOrd="0" presId="urn:microsoft.com/office/officeart/2005/8/layout/vList2"/>
    <dgm:cxn modelId="{78E775CA-63B5-475B-9D26-06966A53132C}" type="presParOf" srcId="{33862510-1C48-41AD-AB73-AD18597429F8}" destId="{9F6C4FDD-E9F6-4A7F-845D-AA866418ED56}" srcOrd="1" destOrd="0" presId="urn:microsoft.com/office/officeart/2005/8/layout/vList2"/>
    <dgm:cxn modelId="{C5FA59DA-8F6F-45E7-9390-19707A7EE63D}" type="presParOf" srcId="{33862510-1C48-41AD-AB73-AD18597429F8}" destId="{41DB4D97-0E39-469E-9514-4E1DD7687590}" srcOrd="2" destOrd="0" presId="urn:microsoft.com/office/officeart/2005/8/layout/vList2"/>
    <dgm:cxn modelId="{0CFCF9F4-39F0-4A75-89C6-5C8B09946134}" type="presParOf" srcId="{33862510-1C48-41AD-AB73-AD18597429F8}" destId="{9AD5243D-944F-412A-BF16-78651FFEAC78}" srcOrd="3" destOrd="0" presId="urn:microsoft.com/office/officeart/2005/8/layout/vList2"/>
    <dgm:cxn modelId="{11E07A6E-35B1-4DD9-A0D4-F4B8D37C304B}" type="presParOf" srcId="{33862510-1C48-41AD-AB73-AD18597429F8}" destId="{2DB8C5D9-D0B1-4A14-8877-44A34A78F905}" srcOrd="4" destOrd="0" presId="urn:microsoft.com/office/officeart/2005/8/layout/vList2"/>
    <dgm:cxn modelId="{48C0FB2D-B3C7-45A8-8919-DFC03ECE7C05}" type="presParOf" srcId="{33862510-1C48-41AD-AB73-AD18597429F8}" destId="{8B76E347-0EF3-4154-9945-8B52432DC192}" srcOrd="5" destOrd="0" presId="urn:microsoft.com/office/officeart/2005/8/layout/vList2"/>
    <dgm:cxn modelId="{27428D8E-AE1B-4ECD-9CB3-969006C7C61A}" type="presParOf" srcId="{33862510-1C48-41AD-AB73-AD18597429F8}" destId="{381B5FBB-C973-4097-B811-49534661D57D}" srcOrd="6" destOrd="0" presId="urn:microsoft.com/office/officeart/2005/8/layout/vList2"/>
    <dgm:cxn modelId="{5E0223E5-C339-4AE3-93E3-98805E3F6739}" type="presParOf" srcId="{33862510-1C48-41AD-AB73-AD18597429F8}" destId="{7F407C57-A513-4A12-890C-0E69C6C036B2}" srcOrd="7" destOrd="0" presId="urn:microsoft.com/office/officeart/2005/8/layout/vList2"/>
    <dgm:cxn modelId="{85E5A2EA-88F3-4D55-BA0A-849D1FDEB8B0}" type="presParOf" srcId="{33862510-1C48-41AD-AB73-AD18597429F8}" destId="{7F20C8CB-DCBD-46F0-BD51-FAF70268D3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39090-D12B-42B4-BB11-74E4DC7A4C0C}">
      <dsp:nvSpPr>
        <dsp:cNvPr id="0" name=""/>
        <dsp:cNvSpPr/>
      </dsp:nvSpPr>
      <dsp:spPr>
        <a:xfrm>
          <a:off x="0" y="569910"/>
          <a:ext cx="6900512" cy="842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This opportunity is for students who have demonstrated a strong academic performance in high school and are prepared to do college work. Other benefits include: </a:t>
          </a:r>
        </a:p>
      </dsp:txBody>
      <dsp:txXfrm>
        <a:off x="41123" y="611033"/>
        <a:ext cx="6818266" cy="760154"/>
      </dsp:txXfrm>
    </dsp:sp>
    <dsp:sp modelId="{41DB4D97-0E39-469E-9514-4E1DD7687590}">
      <dsp:nvSpPr>
        <dsp:cNvPr id="0" name=""/>
        <dsp:cNvSpPr/>
      </dsp:nvSpPr>
      <dsp:spPr>
        <a:xfrm>
          <a:off x="0" y="1458390"/>
          <a:ext cx="6900512" cy="842400"/>
        </a:xfrm>
        <a:prstGeom prst="roundRect">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 Students have access to courses not currently offered by the high school </a:t>
          </a:r>
        </a:p>
      </dsp:txBody>
      <dsp:txXfrm>
        <a:off x="41123" y="1499513"/>
        <a:ext cx="6818266" cy="760154"/>
      </dsp:txXfrm>
    </dsp:sp>
    <dsp:sp modelId="{2DB8C5D9-D0B1-4A14-8877-44A34A78F905}">
      <dsp:nvSpPr>
        <dsp:cNvPr id="0" name=""/>
        <dsp:cNvSpPr/>
      </dsp:nvSpPr>
      <dsp:spPr>
        <a:xfrm>
          <a:off x="0" y="2346870"/>
          <a:ext cx="6900512" cy="842400"/>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 Dual enrollment students may count their earned college credits towards both high school graduation and college requirements </a:t>
          </a:r>
        </a:p>
      </dsp:txBody>
      <dsp:txXfrm>
        <a:off x="41123" y="2387993"/>
        <a:ext cx="6818266" cy="760154"/>
      </dsp:txXfrm>
    </dsp:sp>
    <dsp:sp modelId="{381B5FBB-C973-4097-B811-49534661D57D}">
      <dsp:nvSpPr>
        <dsp:cNvPr id="0" name=""/>
        <dsp:cNvSpPr/>
      </dsp:nvSpPr>
      <dsp:spPr>
        <a:xfrm>
          <a:off x="0" y="3235350"/>
          <a:ext cx="6900512" cy="842400"/>
        </a:xfrm>
        <a:prstGeom prst="roundRect">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 A head start on a college career by taking classes before students graduate from high school </a:t>
          </a:r>
        </a:p>
      </dsp:txBody>
      <dsp:txXfrm>
        <a:off x="41123" y="3276473"/>
        <a:ext cx="6818266" cy="760154"/>
      </dsp:txXfrm>
    </dsp:sp>
    <dsp:sp modelId="{7F20C8CB-DCBD-46F0-BD51-FAF70268D3E1}">
      <dsp:nvSpPr>
        <dsp:cNvPr id="0" name=""/>
        <dsp:cNvSpPr/>
      </dsp:nvSpPr>
      <dsp:spPr>
        <a:xfrm>
          <a:off x="0" y="4123830"/>
          <a:ext cx="6900512" cy="842400"/>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 Financial savings. The tuition at Macomb Community College (MCC) is substantially less than the cost of most state universities. Currently, students can attend MCC for free upon graduating from high school.</a:t>
          </a:r>
        </a:p>
      </dsp:txBody>
      <dsp:txXfrm>
        <a:off x="41123" y="4164953"/>
        <a:ext cx="6818266" cy="7601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249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4880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327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7001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906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999456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1332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842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9301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7071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1452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2697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6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530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2043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8517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345051-2045-45DA-935E-2E3CA1A69ADC}" type="datetimeFigureOut">
              <a:rPr lang="en-US" smtClean="0"/>
              <a:t>2/27/2025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794165525"/>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macomb.edu/student-resources/student-access-servic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acomb.edu/resources/future-students/attachments/dual-enrollment-sponsorship-form.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onest065@macomb.edu" TargetMode="External"/><Relationship Id="rId2" Type="http://schemas.openxmlformats.org/officeDocument/2006/relationships/hyperlink" Target="mailto:lenczewskik15@macomb.edu" TargetMode="External"/><Relationship Id="rId1" Type="http://schemas.openxmlformats.org/officeDocument/2006/relationships/slideLayout" Target="../slideLayouts/slideLayout2.xml"/><Relationship Id="rId4" Type="http://schemas.openxmlformats.org/officeDocument/2006/relationships/hyperlink" Target="mailto:baysdellm511@macomb.ed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oom of colourful chairs">
            <a:extLst>
              <a:ext uri="{FF2B5EF4-FFF2-40B4-BE49-F238E27FC236}">
                <a16:creationId xmlns:a16="http://schemas.microsoft.com/office/drawing/2014/main" id="{33B7A39D-3034-4D07-BC25-20C0E4CE79E4}"/>
              </a:ext>
            </a:extLst>
          </p:cNvPr>
          <p:cNvPicPr>
            <a:picLocks noChangeAspect="1"/>
          </p:cNvPicPr>
          <p:nvPr/>
        </p:nvPicPr>
        <p:blipFill rotWithShape="1">
          <a:blip r:embed="rId2">
            <a:alphaModFix amt="50000"/>
          </a:blip>
          <a:srcRect t="173" r="-1" b="15535"/>
          <a:stretch/>
        </p:blipFill>
        <p:spPr>
          <a:xfrm>
            <a:off x="20" y="10"/>
            <a:ext cx="12188930" cy="6857990"/>
          </a:xfrm>
          <a:prstGeom prst="rect">
            <a:avLst/>
          </a:prstGeom>
        </p:spPr>
      </p:pic>
      <p:sp>
        <p:nvSpPr>
          <p:cNvPr id="2" name="Title 1">
            <a:extLst>
              <a:ext uri="{FF2B5EF4-FFF2-40B4-BE49-F238E27FC236}">
                <a16:creationId xmlns:a16="http://schemas.microsoft.com/office/drawing/2014/main" id="{98EE202F-7A7B-4F01-B1BB-19270A47737C}"/>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6700" dirty="0"/>
              <a:t> Dual Enrollment Presentation for School Year 25-26</a:t>
            </a:r>
          </a:p>
        </p:txBody>
      </p:sp>
    </p:spTree>
    <p:extLst>
      <p:ext uri="{BB962C8B-B14F-4D97-AF65-F5344CB8AC3E}">
        <p14:creationId xmlns:p14="http://schemas.microsoft.com/office/powerpoint/2010/main" val="37866918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DBD7-7E17-4F7F-8331-445001A114D1}"/>
              </a:ext>
            </a:extLst>
          </p:cNvPr>
          <p:cNvSpPr>
            <a:spLocks noGrp="1"/>
          </p:cNvSpPr>
          <p:nvPr>
            <p:ph type="title"/>
          </p:nvPr>
        </p:nvSpPr>
        <p:spPr>
          <a:xfrm>
            <a:off x="963651" y="194340"/>
            <a:ext cx="10264697" cy="1212102"/>
          </a:xfrm>
        </p:spPr>
        <p:txBody>
          <a:bodyPr>
            <a:normAutofit/>
          </a:bodyPr>
          <a:lstStyle/>
          <a:p>
            <a:r>
              <a:rPr lang="en-US" sz="4000" dirty="0">
                <a:solidFill>
                  <a:srgbClr val="FFFFFF"/>
                </a:solidFill>
              </a:rPr>
              <a:t>Books</a:t>
            </a:r>
          </a:p>
        </p:txBody>
      </p:sp>
      <p:sp>
        <p:nvSpPr>
          <p:cNvPr id="3" name="Content Placeholder 2">
            <a:extLst>
              <a:ext uri="{FF2B5EF4-FFF2-40B4-BE49-F238E27FC236}">
                <a16:creationId xmlns:a16="http://schemas.microsoft.com/office/drawing/2014/main" id="{09997382-082B-436C-A32E-0FF823EA8E53}"/>
              </a:ext>
            </a:extLst>
          </p:cNvPr>
          <p:cNvSpPr>
            <a:spLocks noGrp="1"/>
          </p:cNvSpPr>
          <p:nvPr>
            <p:ph idx="1"/>
          </p:nvPr>
        </p:nvSpPr>
        <p:spPr>
          <a:xfrm>
            <a:off x="1367624" y="1778000"/>
            <a:ext cx="10264697" cy="4279609"/>
          </a:xfrm>
        </p:spPr>
        <p:txBody>
          <a:bodyPr anchor="ctr">
            <a:noAutofit/>
          </a:bodyPr>
          <a:lstStyle/>
          <a:p>
            <a:pPr marL="0" indent="0">
              <a:buNone/>
            </a:pPr>
            <a:r>
              <a:rPr lang="en-US" sz="2800" dirty="0">
                <a:latin typeface="Arial" panose="020B0604020202020204" pitchFamily="34" charset="0"/>
                <a:cs typeface="Arial" panose="020B0604020202020204" pitchFamily="34" charset="0"/>
              </a:rPr>
              <a:t>The approximate cost for books is $40.00 - $150.00 per class. After you have enrolled in your class(es), check with the instructor/institution before purchasing books. If money remains after the fees, the district will apply it to the cost of required textbooks. Students will be responsible for paying part or all their textbook costs once the full foundation allowance has been applied. The school will charge this difference to the DHS student account, which can be viewed on Pay Schools Central. You can access Pay Schools Central through the Dakota High School website. </a:t>
            </a:r>
          </a:p>
        </p:txBody>
      </p:sp>
    </p:spTree>
    <p:extLst>
      <p:ext uri="{BB962C8B-B14F-4D97-AF65-F5344CB8AC3E}">
        <p14:creationId xmlns:p14="http://schemas.microsoft.com/office/powerpoint/2010/main" val="345686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8EB6-7516-4956-8336-5B39DC98BA76}"/>
              </a:ext>
            </a:extLst>
          </p:cNvPr>
          <p:cNvSpPr>
            <a:spLocks noGrp="1"/>
          </p:cNvSpPr>
          <p:nvPr>
            <p:ph type="title"/>
          </p:nvPr>
        </p:nvSpPr>
        <p:spPr>
          <a:xfrm>
            <a:off x="755904" y="4494130"/>
            <a:ext cx="10640754" cy="775845"/>
          </a:xfrm>
        </p:spPr>
        <p:txBody>
          <a:bodyPr vert="horz" lIns="91440" tIns="45720" rIns="91440" bIns="45720" rtlCol="0" anchor="b">
            <a:normAutofit/>
          </a:bodyPr>
          <a:lstStyle/>
          <a:p>
            <a:pPr algn="ctr"/>
            <a:r>
              <a:rPr lang="en-US" kern="1200">
                <a:solidFill>
                  <a:srgbClr val="FFFFFF"/>
                </a:solidFill>
                <a:latin typeface="+mj-lt"/>
                <a:ea typeface="+mj-ea"/>
                <a:cs typeface="+mj-cs"/>
              </a:rPr>
              <a:t>Possible Sequence for Dual Enrollment</a:t>
            </a:r>
          </a:p>
        </p:txBody>
      </p:sp>
      <p:pic>
        <p:nvPicPr>
          <p:cNvPr id="5" name="Content Placeholder 4">
            <a:extLst>
              <a:ext uri="{FF2B5EF4-FFF2-40B4-BE49-F238E27FC236}">
                <a16:creationId xmlns:a16="http://schemas.microsoft.com/office/drawing/2014/main" id="{4481E47D-044A-4F27-9090-460DD498FC42}"/>
              </a:ext>
            </a:extLst>
          </p:cNvPr>
          <p:cNvPicPr>
            <a:picLocks noGrp="1" noChangeAspect="1"/>
          </p:cNvPicPr>
          <p:nvPr>
            <p:ph idx="1"/>
          </p:nvPr>
        </p:nvPicPr>
        <p:blipFill>
          <a:blip r:embed="rId2"/>
          <a:stretch>
            <a:fillRect/>
          </a:stretch>
        </p:blipFill>
        <p:spPr>
          <a:xfrm>
            <a:off x="381987" y="524964"/>
            <a:ext cx="11810013" cy="3969166"/>
          </a:xfrm>
          <a:prstGeom prst="rect">
            <a:avLst/>
          </a:prstGeom>
        </p:spPr>
      </p:pic>
    </p:spTree>
    <p:extLst>
      <p:ext uri="{BB962C8B-B14F-4D97-AF65-F5344CB8AC3E}">
        <p14:creationId xmlns:p14="http://schemas.microsoft.com/office/powerpoint/2010/main" val="408288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73A5-8889-446C-B450-3159B724FC54}"/>
              </a:ext>
            </a:extLst>
          </p:cNvPr>
          <p:cNvSpPr>
            <a:spLocks noGrp="1"/>
          </p:cNvSpPr>
          <p:nvPr>
            <p:ph type="title"/>
          </p:nvPr>
        </p:nvSpPr>
        <p:spPr>
          <a:xfrm>
            <a:off x="630936" y="639520"/>
            <a:ext cx="3429000" cy="1719072"/>
          </a:xfrm>
        </p:spPr>
        <p:txBody>
          <a:bodyPr anchor="b">
            <a:normAutofit/>
          </a:bodyPr>
          <a:lstStyle/>
          <a:p>
            <a:r>
              <a:rPr lang="en-US" sz="4400"/>
              <a:t>Preparing to Dual Enroll</a:t>
            </a:r>
          </a:p>
        </p:txBody>
      </p:sp>
      <p:sp>
        <p:nvSpPr>
          <p:cNvPr id="3" name="Content Placeholder 2">
            <a:extLst>
              <a:ext uri="{FF2B5EF4-FFF2-40B4-BE49-F238E27FC236}">
                <a16:creationId xmlns:a16="http://schemas.microsoft.com/office/drawing/2014/main" id="{0F906072-F95A-4DC3-A679-67419E56D704}"/>
              </a:ext>
            </a:extLst>
          </p:cNvPr>
          <p:cNvSpPr>
            <a:spLocks noGrp="1"/>
          </p:cNvSpPr>
          <p:nvPr>
            <p:ph idx="1"/>
          </p:nvPr>
        </p:nvSpPr>
        <p:spPr>
          <a:xfrm>
            <a:off x="630936" y="2807208"/>
            <a:ext cx="3429000" cy="3410712"/>
          </a:xfrm>
        </p:spPr>
        <p:txBody>
          <a:bodyPr anchor="t">
            <a:normAutofit/>
          </a:bodyPr>
          <a:lstStyle/>
          <a:p>
            <a:r>
              <a:rPr lang="en-US" sz="2400" dirty="0"/>
              <a:t>Students will need to make sure that they have qualifying test scores. </a:t>
            </a:r>
          </a:p>
          <a:p>
            <a:endParaRPr lang="en-US" sz="2400" dirty="0"/>
          </a:p>
          <a:p>
            <a:endParaRPr lang="en-US" sz="2400" dirty="0"/>
          </a:p>
        </p:txBody>
      </p:sp>
      <p:pic>
        <p:nvPicPr>
          <p:cNvPr id="5" name="Picture 4">
            <a:extLst>
              <a:ext uri="{FF2B5EF4-FFF2-40B4-BE49-F238E27FC236}">
                <a16:creationId xmlns:a16="http://schemas.microsoft.com/office/drawing/2014/main" id="{781A2F22-872D-4782-A83F-512C9D785619}"/>
              </a:ext>
            </a:extLst>
          </p:cNvPr>
          <p:cNvPicPr>
            <a:picLocks noChangeAspect="1"/>
          </p:cNvPicPr>
          <p:nvPr/>
        </p:nvPicPr>
        <p:blipFill>
          <a:blip r:embed="rId2"/>
          <a:stretch>
            <a:fillRect/>
          </a:stretch>
        </p:blipFill>
        <p:spPr>
          <a:xfrm>
            <a:off x="4059936" y="640080"/>
            <a:ext cx="7903464" cy="5849620"/>
          </a:xfrm>
          <a:prstGeom prst="rect">
            <a:avLst/>
          </a:prstGeom>
        </p:spPr>
      </p:pic>
    </p:spTree>
    <p:extLst>
      <p:ext uri="{BB962C8B-B14F-4D97-AF65-F5344CB8AC3E}">
        <p14:creationId xmlns:p14="http://schemas.microsoft.com/office/powerpoint/2010/main" val="112114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4FC-8887-477B-A993-491BA91E7B26}"/>
              </a:ext>
            </a:extLst>
          </p:cNvPr>
          <p:cNvSpPr>
            <a:spLocks noGrp="1"/>
          </p:cNvSpPr>
          <p:nvPr>
            <p:ph type="title"/>
          </p:nvPr>
        </p:nvSpPr>
        <p:spPr>
          <a:xfrm>
            <a:off x="335279" y="148641"/>
            <a:ext cx="11590021" cy="653225"/>
          </a:xfrm>
        </p:spPr>
        <p:txBody>
          <a:bodyPr>
            <a:normAutofit/>
          </a:bodyPr>
          <a:lstStyle/>
          <a:p>
            <a:r>
              <a:rPr lang="en-US" dirty="0">
                <a:solidFill>
                  <a:srgbClr val="FFFFFF"/>
                </a:solidFill>
              </a:rPr>
              <a:t>Dual Enrollment Preparation cont.</a:t>
            </a:r>
          </a:p>
        </p:txBody>
      </p:sp>
      <p:sp>
        <p:nvSpPr>
          <p:cNvPr id="45" name="Content Placeholder 2">
            <a:extLst>
              <a:ext uri="{FF2B5EF4-FFF2-40B4-BE49-F238E27FC236}">
                <a16:creationId xmlns:a16="http://schemas.microsoft.com/office/drawing/2014/main" id="{36F2793C-D6A7-4C1E-A0EE-C5D4A3109E75}"/>
              </a:ext>
            </a:extLst>
          </p:cNvPr>
          <p:cNvSpPr>
            <a:spLocks noGrp="1"/>
          </p:cNvSpPr>
          <p:nvPr>
            <p:ph idx="1"/>
          </p:nvPr>
        </p:nvSpPr>
        <p:spPr>
          <a:xfrm>
            <a:off x="190500" y="1066800"/>
            <a:ext cx="11590020" cy="4965700"/>
          </a:xfrm>
        </p:spPr>
        <p:txBody>
          <a:bodyPr anchor="ctr">
            <a:normAutofit/>
          </a:bodyPr>
          <a:lstStyle/>
          <a:p>
            <a:pPr>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Update your </a:t>
            </a:r>
            <a:r>
              <a:rPr lang="en-US" sz="2800" dirty="0" err="1">
                <a:solidFill>
                  <a:schemeClr val="tx1"/>
                </a:solidFill>
                <a:latin typeface="Arial" panose="020B0604020202020204" pitchFamily="34" charset="0"/>
                <a:cs typeface="Arial" panose="020B0604020202020204" pitchFamily="34" charset="0"/>
              </a:rPr>
              <a:t>Xello</a:t>
            </a:r>
            <a:r>
              <a:rPr lang="en-US" sz="2800" dirty="0">
                <a:solidFill>
                  <a:schemeClr val="tx1"/>
                </a:solidFill>
                <a:latin typeface="Arial" panose="020B0604020202020204" pitchFamily="34" charset="0"/>
                <a:cs typeface="Arial" panose="020B0604020202020204" pitchFamily="34" charset="0"/>
              </a:rPr>
              <a:t> student account. If you are enrolling in a course that is part of a sequence of courses that we offer (</a:t>
            </a:r>
            <a:r>
              <a:rPr lang="en-US" sz="2800" dirty="0" err="1">
                <a:solidFill>
                  <a:schemeClr val="tx1"/>
                </a:solidFill>
                <a:latin typeface="Arial" panose="020B0604020202020204" pitchFamily="34" charset="0"/>
                <a:cs typeface="Arial" panose="020B0604020202020204" pitchFamily="34" charset="0"/>
              </a:rPr>
              <a:t>ie</a:t>
            </a:r>
            <a:r>
              <a:rPr lang="en-US" sz="2800" dirty="0">
                <a:solidFill>
                  <a:schemeClr val="tx1"/>
                </a:solidFill>
                <a:latin typeface="Arial" panose="020B0604020202020204" pitchFamily="34" charset="0"/>
                <a:cs typeface="Arial" panose="020B0604020202020204" pitchFamily="34" charset="0"/>
              </a:rPr>
              <a:t>. Foreign Language, etc.), you must have maxed out of the highest level at Dakota to enroll in the class. The class you are interested in cannot be offered in the CVS Course Catalog.</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Schedule an appointment to meet with your counselor. Discuss course options that are right for you and fit your school schedule and other commitments (</a:t>
            </a:r>
            <a:r>
              <a:rPr lang="en-US" sz="2800" dirty="0" err="1">
                <a:solidFill>
                  <a:schemeClr val="tx1"/>
                </a:solidFill>
                <a:latin typeface="Arial" panose="020B0604020202020204" pitchFamily="34" charset="0"/>
                <a:cs typeface="Arial" panose="020B0604020202020204" pitchFamily="34" charset="0"/>
              </a:rPr>
              <a:t>ie</a:t>
            </a:r>
            <a:r>
              <a:rPr lang="en-US" sz="2800" dirty="0">
                <a:solidFill>
                  <a:schemeClr val="tx1"/>
                </a:solidFill>
                <a:latin typeface="Arial" panose="020B0604020202020204" pitchFamily="34" charset="0"/>
                <a:cs typeface="Arial" panose="020B0604020202020204" pitchFamily="34" charset="0"/>
              </a:rPr>
              <a:t>: athletics, band, choir commitments). Macomb class requirements will take precedence over after school activities, so consider carefully. </a:t>
            </a:r>
          </a:p>
          <a:p>
            <a:pPr marL="0" indent="0">
              <a:buNone/>
            </a:pPr>
            <a:endParaRPr lang="en-US" sz="1300" dirty="0">
              <a:solidFill>
                <a:srgbClr val="000000"/>
              </a:solidFill>
            </a:endParaRPr>
          </a:p>
        </p:txBody>
      </p:sp>
    </p:spTree>
    <p:extLst>
      <p:ext uri="{BB962C8B-B14F-4D97-AF65-F5344CB8AC3E}">
        <p14:creationId xmlns:p14="http://schemas.microsoft.com/office/powerpoint/2010/main" val="330245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4FC-8887-477B-A993-491BA91E7B26}"/>
              </a:ext>
            </a:extLst>
          </p:cNvPr>
          <p:cNvSpPr>
            <a:spLocks noGrp="1"/>
          </p:cNvSpPr>
          <p:nvPr>
            <p:ph type="title"/>
          </p:nvPr>
        </p:nvSpPr>
        <p:spPr>
          <a:xfrm>
            <a:off x="335279" y="148641"/>
            <a:ext cx="11590021" cy="653225"/>
          </a:xfrm>
        </p:spPr>
        <p:txBody>
          <a:bodyPr>
            <a:normAutofit/>
          </a:bodyPr>
          <a:lstStyle/>
          <a:p>
            <a:r>
              <a:rPr lang="en-US" dirty="0">
                <a:solidFill>
                  <a:srgbClr val="FFFFFF"/>
                </a:solidFill>
              </a:rPr>
              <a:t>Dual Enrollment Preparation cont.</a:t>
            </a:r>
          </a:p>
        </p:txBody>
      </p:sp>
      <p:sp>
        <p:nvSpPr>
          <p:cNvPr id="45" name="Content Placeholder 2">
            <a:extLst>
              <a:ext uri="{FF2B5EF4-FFF2-40B4-BE49-F238E27FC236}">
                <a16:creationId xmlns:a16="http://schemas.microsoft.com/office/drawing/2014/main" id="{36F2793C-D6A7-4C1E-A0EE-C5D4A3109E75}"/>
              </a:ext>
            </a:extLst>
          </p:cNvPr>
          <p:cNvSpPr>
            <a:spLocks noGrp="1"/>
          </p:cNvSpPr>
          <p:nvPr>
            <p:ph idx="1"/>
          </p:nvPr>
        </p:nvSpPr>
        <p:spPr>
          <a:xfrm>
            <a:off x="190500" y="901700"/>
            <a:ext cx="11590020" cy="5537200"/>
          </a:xfrm>
        </p:spPr>
        <p:txBody>
          <a:bodyPr anchor="ctr">
            <a:normAutofit/>
          </a:bodyPr>
          <a:lstStyle/>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Ensure your course of interest does not have prerequisites and is a 3 or more credit hour course (this info is available through course options and prerequisite course information on the MCC website). </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Return completed Dual Enrollment Request Forms to your counselor by the specified deadlines. Deadlines are set to ensure the Counseling Office has the time necessary to ensure all registration materials are transferred to MCC by their deadline. </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Dual Enrollment Request Forms (for both semesters) are due by March 20, 2025 (before spring break). </a:t>
            </a:r>
          </a:p>
          <a:p>
            <a:pPr>
              <a:spcBef>
                <a:spcPts val="1200"/>
              </a:spcBef>
              <a:buClr>
                <a:schemeClr val="tx1"/>
              </a:buCl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Complete Macomb Community College enrollment steps by March 20, 2025.</a:t>
            </a:r>
          </a:p>
          <a:p>
            <a:pPr marL="0" indent="0">
              <a:buNone/>
            </a:pPr>
            <a:endParaRPr lang="en-US" sz="1300" dirty="0">
              <a:solidFill>
                <a:srgbClr val="000000"/>
              </a:solidFill>
            </a:endParaRPr>
          </a:p>
        </p:txBody>
      </p:sp>
    </p:spTree>
    <p:extLst>
      <p:ext uri="{BB962C8B-B14F-4D97-AF65-F5344CB8AC3E}">
        <p14:creationId xmlns:p14="http://schemas.microsoft.com/office/powerpoint/2010/main" val="337422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282A-399A-F49E-B150-A7D195D8C496}"/>
              </a:ext>
            </a:extLst>
          </p:cNvPr>
          <p:cNvSpPr>
            <a:spLocks noGrp="1"/>
          </p:cNvSpPr>
          <p:nvPr>
            <p:ph type="title"/>
          </p:nvPr>
        </p:nvSpPr>
        <p:spPr>
          <a:xfrm>
            <a:off x="677334" y="609600"/>
            <a:ext cx="9064872" cy="1320800"/>
          </a:xfrm>
        </p:spPr>
        <p:txBody>
          <a:bodyPr/>
          <a:lstStyle/>
          <a:p>
            <a:r>
              <a:rPr lang="en-US" dirty="0"/>
              <a:t>Expectations for Dual Enrollment Students</a:t>
            </a:r>
          </a:p>
        </p:txBody>
      </p:sp>
      <p:sp>
        <p:nvSpPr>
          <p:cNvPr id="3" name="Content Placeholder 2">
            <a:extLst>
              <a:ext uri="{FF2B5EF4-FFF2-40B4-BE49-F238E27FC236}">
                <a16:creationId xmlns:a16="http://schemas.microsoft.com/office/drawing/2014/main" id="{95DF5745-5840-22BD-474F-DC8B6C4A99B6}"/>
              </a:ext>
            </a:extLst>
          </p:cNvPr>
          <p:cNvSpPr>
            <a:spLocks noGrp="1"/>
          </p:cNvSpPr>
          <p:nvPr>
            <p:ph idx="1"/>
          </p:nvPr>
        </p:nvSpPr>
        <p:spPr>
          <a:xfrm>
            <a:off x="677334" y="1495515"/>
            <a:ext cx="8596668" cy="4545848"/>
          </a:xfrm>
        </p:spPr>
        <p:txBody>
          <a:bodyPr>
            <a:normAutofit fontScale="92500" lnSpcReduction="20000"/>
          </a:bodyPr>
          <a:lstStyle/>
          <a:p>
            <a:pPr>
              <a:lnSpc>
                <a:spcPct val="107000"/>
              </a:lnSpc>
              <a:spcBef>
                <a:spcPts val="0"/>
              </a:spcBef>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Students are to take the Understanding Dual Enrollment Quiz on the website using the link provided. Students must score 75% or higher to move forward. </a:t>
            </a:r>
            <a:r>
              <a:rPr lang="en-US" sz="2000" kern="100" dirty="0">
                <a:latin typeface="Aptos" panose="020B0004020202020204" pitchFamily="34" charset="0"/>
                <a:ea typeface="Aptos" panose="020B0004020202020204" pitchFamily="34" charset="0"/>
                <a:cs typeface="Times New Roman" panose="02020603050405020304" pitchFamily="18" charset="0"/>
              </a:rPr>
              <a:t>The quiz can be taken more than once.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Before turning in your form, make a copy (or take a picture) for yourself for your records. Your counselor will </a:t>
            </a:r>
            <a:r>
              <a:rPr lang="en-US" sz="2000" kern="100" dirty="0">
                <a:latin typeface="Aptos" panose="020B0004020202020204" pitchFamily="34" charset="0"/>
                <a:ea typeface="Aptos" panose="020B0004020202020204" pitchFamily="34" charset="0"/>
                <a:cs typeface="Times New Roman" panose="02020603050405020304" pitchFamily="18" charset="0"/>
              </a:rPr>
              <a:t>contact you if your class(es) are not approved.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0"/>
              </a:spcAft>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You will be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required to attend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 Dual Enrollment Registration Meeting on April </a:t>
            </a:r>
            <a:r>
              <a:rPr lang="en-US" sz="2000" kern="100" dirty="0">
                <a:latin typeface="Aptos" panose="020B0004020202020204" pitchFamily="34" charset="0"/>
                <a:ea typeface="Aptos" panose="020B0004020202020204" pitchFamily="34" charset="0"/>
                <a:cs typeface="Times New Roman" panose="02020603050405020304" pitchFamily="18" charset="0"/>
              </a:rPr>
              <a:t>4</a:t>
            </a:r>
            <a:r>
              <a:rPr lang="en-US" sz="20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during 1</a:t>
            </a:r>
            <a:r>
              <a:rPr lang="en-US" sz="20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or 2</a:t>
            </a:r>
            <a:r>
              <a:rPr lang="en-US" sz="2000" kern="100" baseline="30000" dirty="0">
                <a:effectLst/>
                <a:latin typeface="Aptos" panose="020B0004020202020204" pitchFamily="34" charset="0"/>
                <a:ea typeface="Aptos" panose="020B0004020202020204" pitchFamily="34" charset="0"/>
                <a:cs typeface="Times New Roman" panose="02020603050405020304" pitchFamily="18" charset="0"/>
              </a:rPr>
              <a:t>nd</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hour to register for your classes with Macomb. Make sure you have completed all </a:t>
            </a:r>
            <a:r>
              <a:rPr lang="en-US" sz="2000" kern="100" dirty="0">
                <a:latin typeface="Aptos" panose="020B0004020202020204" pitchFamily="34" charset="0"/>
                <a:ea typeface="Aptos" panose="020B0004020202020204" pitchFamily="34" charset="0"/>
                <a:cs typeface="Times New Roman" panose="02020603050405020304" pitchFamily="18" charset="0"/>
              </a:rPr>
              <a:t>MCC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admissions steps </a:t>
            </a:r>
            <a:r>
              <a:rPr lang="en-US" sz="2000" kern="100" dirty="0">
                <a:latin typeface="Aptos" panose="020B0004020202020204" pitchFamily="34" charset="0"/>
                <a:ea typeface="Aptos" panose="020B0004020202020204" pitchFamily="34" charset="0"/>
                <a:cs typeface="Times New Roman" panose="02020603050405020304" pitchFamily="18" charset="0"/>
              </a:rPr>
              <a:t>by March 20, 2025.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Representatives from Macomb will be here to provide support. If you are attending a different post-secondary institution, confirm the next steps with your high school counselor.</a:t>
            </a:r>
          </a:p>
          <a:p>
            <a:pPr marR="0" lvl="0">
              <a:lnSpc>
                <a:spcPct val="107000"/>
              </a:lnSpc>
              <a:spcBef>
                <a:spcPts val="0"/>
              </a:spcBef>
              <a:spcAft>
                <a:spcPts val="800"/>
              </a:spcAft>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Students must meet with their high school counselor before making any changes to their form or registering for any classes not already approved. If a student registers for a class that is not on the approved dual enrollment request form, it will be denied. If this occurs, students will not be permitted to dual enroll that semester and will be placed in classes at Dakota High School.</a:t>
            </a:r>
          </a:p>
        </p:txBody>
      </p:sp>
    </p:spTree>
    <p:extLst>
      <p:ext uri="{BB962C8B-B14F-4D97-AF65-F5344CB8AC3E}">
        <p14:creationId xmlns:p14="http://schemas.microsoft.com/office/powerpoint/2010/main" val="3789453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2838-3C73-42E5-5AFE-0B46AB158C41}"/>
              </a:ext>
            </a:extLst>
          </p:cNvPr>
          <p:cNvSpPr>
            <a:spLocks noGrp="1"/>
          </p:cNvSpPr>
          <p:nvPr>
            <p:ph type="title"/>
          </p:nvPr>
        </p:nvSpPr>
        <p:spPr/>
        <p:txBody>
          <a:bodyPr/>
          <a:lstStyle/>
          <a:p>
            <a:r>
              <a:rPr lang="en-US" dirty="0"/>
              <a:t>Dual Enrollment Recommendations</a:t>
            </a:r>
          </a:p>
        </p:txBody>
      </p:sp>
      <p:sp>
        <p:nvSpPr>
          <p:cNvPr id="3" name="Content Placeholder 2">
            <a:extLst>
              <a:ext uri="{FF2B5EF4-FFF2-40B4-BE49-F238E27FC236}">
                <a16:creationId xmlns:a16="http://schemas.microsoft.com/office/drawing/2014/main" id="{38967F0C-2C32-6ED5-801D-0B782D10E33F}"/>
              </a:ext>
            </a:extLst>
          </p:cNvPr>
          <p:cNvSpPr>
            <a:spLocks noGrp="1"/>
          </p:cNvSpPr>
          <p:nvPr>
            <p:ph idx="1"/>
          </p:nvPr>
        </p:nvSpPr>
        <p:spPr/>
        <p:txBody>
          <a:bodyPr>
            <a:normAutofit lnSpcReduction="10000"/>
          </a:bodyPr>
          <a:lstStyle/>
          <a:p>
            <a:r>
              <a:rPr lang="en-US" dirty="0"/>
              <a:t>It is recommended that students meet with an advisor at Macomb to assist with developing a plan, especially if they intend to go to Macomb after graduation from Dakota.</a:t>
            </a:r>
          </a:p>
          <a:p>
            <a:r>
              <a:rPr lang="en-US" dirty="0"/>
              <a:t>If a student is planning to transfer the class(es) taken at Macomb to a university, it is recommended that they email the admissions advisor to verify that the receiving institution will accept the course(es) taken. </a:t>
            </a:r>
          </a:p>
          <a:p>
            <a:r>
              <a:rPr lang="en-US" dirty="0"/>
              <a:t>When applying to Macomb, please use your personal email and NOT your school email. </a:t>
            </a:r>
          </a:p>
          <a:p>
            <a:r>
              <a:rPr lang="en-US" dirty="0"/>
              <a:t>Students should have at least 1-2 alternates on their dual enrollment form in case a class is no longer available. </a:t>
            </a:r>
          </a:p>
          <a:p>
            <a:r>
              <a:rPr lang="en-US" dirty="0"/>
              <a:t>If students plan to take MCC classes during both semesters, they should submit forms and register for both semesters by March 20, 2025.</a:t>
            </a:r>
          </a:p>
          <a:p>
            <a:endParaRPr lang="en-US" dirty="0"/>
          </a:p>
        </p:txBody>
      </p:sp>
    </p:spTree>
    <p:extLst>
      <p:ext uri="{BB962C8B-B14F-4D97-AF65-F5344CB8AC3E}">
        <p14:creationId xmlns:p14="http://schemas.microsoft.com/office/powerpoint/2010/main" val="133612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BE30-919E-469B-98E7-9D65D466219C}"/>
              </a:ext>
            </a:extLst>
          </p:cNvPr>
          <p:cNvSpPr>
            <a:spLocks noGrp="1"/>
          </p:cNvSpPr>
          <p:nvPr>
            <p:ph type="title"/>
          </p:nvPr>
        </p:nvSpPr>
        <p:spPr/>
        <p:txBody>
          <a:bodyPr/>
          <a:lstStyle/>
          <a:p>
            <a:r>
              <a:rPr lang="en-US" dirty="0"/>
              <a:t>Dual Enrollment Reminders</a:t>
            </a:r>
          </a:p>
        </p:txBody>
      </p:sp>
      <p:sp>
        <p:nvSpPr>
          <p:cNvPr id="4" name="Content Placeholder 3">
            <a:extLst>
              <a:ext uri="{FF2B5EF4-FFF2-40B4-BE49-F238E27FC236}">
                <a16:creationId xmlns:a16="http://schemas.microsoft.com/office/drawing/2014/main" id="{C790235E-C9A1-4044-8C0D-79E5D76B1276}"/>
              </a:ext>
            </a:extLst>
          </p:cNvPr>
          <p:cNvSpPr>
            <a:spLocks noGrp="1"/>
          </p:cNvSpPr>
          <p:nvPr>
            <p:ph sz="half" idx="2"/>
          </p:nvPr>
        </p:nvSpPr>
        <p:spPr>
          <a:xfrm>
            <a:off x="93306" y="2267339"/>
            <a:ext cx="12098694" cy="4477781"/>
          </a:xfrm>
        </p:spPr>
        <p:txBody>
          <a:bodyPr>
            <a:normAutofit/>
          </a:bodyPr>
          <a:lstStyle/>
          <a:p>
            <a:r>
              <a:rPr lang="en-US" b="0" i="0" dirty="0">
                <a:effectLst/>
                <a:latin typeface="Tahoma" panose="020B0604030504040204" pitchFamily="34" charset="0"/>
                <a:ea typeface="Tahoma" panose="020B0604030504040204" pitchFamily="34" charset="0"/>
                <a:cs typeface="Tahoma" panose="020B0604030504040204" pitchFamily="34" charset="0"/>
              </a:rPr>
              <a:t>Dual Enrollment is open to both public and non-public high school students. </a:t>
            </a:r>
          </a:p>
          <a:p>
            <a:r>
              <a:rPr lang="en-US" b="0" i="0" dirty="0">
                <a:effectLst/>
                <a:latin typeface="Tahoma" panose="020B0604030504040204" pitchFamily="34" charset="0"/>
                <a:ea typeface="Tahoma" panose="020B0604030504040204" pitchFamily="34" charset="0"/>
                <a:cs typeface="Tahoma" panose="020B0604030504040204" pitchFamily="34" charset="0"/>
              </a:rPr>
              <a:t>Funding is determined by the state—public schools from foundation allowance, private schools by State directly.</a:t>
            </a:r>
          </a:p>
          <a:p>
            <a:r>
              <a:rPr lang="en-US" b="0" i="0" dirty="0">
                <a:effectLst/>
                <a:latin typeface="Tahoma" panose="020B0604030504040204" pitchFamily="34" charset="0"/>
                <a:ea typeface="Tahoma" panose="020B0604030504040204" pitchFamily="34" charset="0"/>
                <a:cs typeface="Tahoma" panose="020B0604030504040204" pitchFamily="34" charset="0"/>
              </a:rPr>
              <a:t>Macomb Community College can be authorized by a sponsorship agreement to charge for tuition, fees, and, depending on the school, possibly books.  Students are responsible for any costs above the sponsored amount, and they can be sponsored for 10 courses throughout grades 9-12.  </a:t>
            </a:r>
          </a:p>
          <a:p>
            <a:r>
              <a:rPr lang="en-US" dirty="0">
                <a:latin typeface="Tahoma" panose="020B0604030504040204" pitchFamily="34" charset="0"/>
                <a:ea typeface="Tahoma" panose="020B0604030504040204" pitchFamily="34" charset="0"/>
                <a:cs typeface="Tahoma" panose="020B0604030504040204" pitchFamily="34" charset="0"/>
              </a:rPr>
              <a:t>It is the student’s right to do dual enrollment under the Postsecondary Act of 1996. </a:t>
            </a:r>
          </a:p>
          <a:p>
            <a:r>
              <a:rPr lang="en-US" dirty="0">
                <a:latin typeface="Tahoma" panose="020B0604030504040204" pitchFamily="34" charset="0"/>
                <a:ea typeface="Tahoma" panose="020B0604030504040204" pitchFamily="34" charset="0"/>
                <a:cs typeface="Tahoma" panose="020B0604030504040204" pitchFamily="34" charset="0"/>
              </a:rPr>
              <a:t>Students/Parents MAY also self-pay for spring/summer courses or courses exceeding the 10-course limit.  </a:t>
            </a:r>
          </a:p>
          <a:p>
            <a:r>
              <a:rPr lang="en-US" b="0" i="0" dirty="0">
                <a:effectLst/>
                <a:latin typeface="Tahoma" panose="020B0604030504040204" pitchFamily="34" charset="0"/>
                <a:ea typeface="Tahoma" panose="020B0604030504040204" pitchFamily="34" charset="0"/>
                <a:cs typeface="Tahoma" panose="020B0604030504040204" pitchFamily="34" charset="0"/>
              </a:rPr>
              <a:t>Parents: </a:t>
            </a:r>
            <a:r>
              <a:rPr lang="en-US" dirty="0">
                <a:latin typeface="Tahoma" panose="020B0604030504040204" pitchFamily="34" charset="0"/>
                <a:ea typeface="Tahoma" panose="020B0604030504040204" pitchFamily="34" charset="0"/>
                <a:cs typeface="Tahoma" panose="020B0604030504040204" pitchFamily="34" charset="0"/>
              </a:rPr>
              <a:t>E</a:t>
            </a:r>
            <a:r>
              <a:rPr lang="en-US" b="0" i="0" dirty="0">
                <a:effectLst/>
                <a:latin typeface="Tahoma" panose="020B0604030504040204" pitchFamily="34" charset="0"/>
                <a:ea typeface="Tahoma" panose="020B0604030504040204" pitchFamily="34" charset="0"/>
                <a:cs typeface="Tahoma" panose="020B0604030504040204" pitchFamily="34" charset="0"/>
              </a:rPr>
              <a:t>ncourage your student to file a FERPA</a:t>
            </a:r>
            <a:r>
              <a:rPr lang="en-US" dirty="0">
                <a:latin typeface="Tahoma" panose="020B0604030504040204" pitchFamily="34" charset="0"/>
                <a:ea typeface="Tahoma" panose="020B0604030504040204" pitchFamily="34" charset="0"/>
                <a:cs typeface="Tahoma" panose="020B0604030504040204" pitchFamily="34" charset="0"/>
              </a:rPr>
              <a:t> form so that you may access their information.</a:t>
            </a:r>
            <a:endParaRPr lang="en-US" b="0" i="0" dirty="0">
              <a:effectLst/>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There are ramifications financially if you fail a class—you must reimburse your district or school.</a:t>
            </a:r>
          </a:p>
          <a:p>
            <a:r>
              <a:rPr lang="en-US" b="0" i="0" dirty="0">
                <a:effectLst/>
                <a:latin typeface="Tahoma" panose="020B0604030504040204" pitchFamily="34" charset="0"/>
                <a:ea typeface="Tahoma" panose="020B0604030504040204" pitchFamily="34" charset="0"/>
                <a:cs typeface="Tahoma" panose="020B0604030504040204" pitchFamily="34" charset="0"/>
              </a:rPr>
              <a:t>Keep in mind—you are starting a college transcript and those grades travel with you from now on!</a:t>
            </a:r>
          </a:p>
        </p:txBody>
      </p:sp>
    </p:spTree>
    <p:extLst>
      <p:ext uri="{BB962C8B-B14F-4D97-AF65-F5344CB8AC3E}">
        <p14:creationId xmlns:p14="http://schemas.microsoft.com/office/powerpoint/2010/main" val="356491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5CB3-45AE-D882-F4C6-5C4A51658249}"/>
              </a:ext>
            </a:extLst>
          </p:cNvPr>
          <p:cNvSpPr>
            <a:spLocks noGrp="1"/>
          </p:cNvSpPr>
          <p:nvPr>
            <p:ph type="title"/>
          </p:nvPr>
        </p:nvSpPr>
        <p:spPr/>
        <p:txBody>
          <a:bodyPr/>
          <a:lstStyle/>
          <a:p>
            <a:r>
              <a:rPr lang="en-US" dirty="0"/>
              <a:t>Additional DE Reminders</a:t>
            </a:r>
          </a:p>
        </p:txBody>
      </p:sp>
      <p:sp>
        <p:nvSpPr>
          <p:cNvPr id="3" name="Content Placeholder 2">
            <a:extLst>
              <a:ext uri="{FF2B5EF4-FFF2-40B4-BE49-F238E27FC236}">
                <a16:creationId xmlns:a16="http://schemas.microsoft.com/office/drawing/2014/main" id="{772637F3-2487-5D10-28B6-9775F996991F}"/>
              </a:ext>
            </a:extLst>
          </p:cNvPr>
          <p:cNvSpPr>
            <a:spLocks noGrp="1"/>
          </p:cNvSpPr>
          <p:nvPr>
            <p:ph idx="1"/>
          </p:nvPr>
        </p:nvSpPr>
        <p:spPr>
          <a:xfrm>
            <a:off x="363894" y="1410057"/>
            <a:ext cx="10935477" cy="4281442"/>
          </a:xfrm>
        </p:spPr>
        <p:txBody>
          <a:bodyPr>
            <a:normAutofit fontScale="85000" lnSpcReduction="10000"/>
          </a:bodyPr>
          <a:lstStyle/>
          <a:p>
            <a:r>
              <a:rPr lang="en-US" b="0" i="0" dirty="0">
                <a:effectLst/>
                <a:latin typeface="Tahoma" panose="020B0604030504040204" pitchFamily="34" charset="0"/>
                <a:ea typeface="Tahoma" panose="020B0604030504040204" pitchFamily="34" charset="0"/>
                <a:cs typeface="Tahoma" panose="020B0604030504040204" pitchFamily="34" charset="0"/>
              </a:rPr>
              <a:t>Courses NOT allowed: Religion, Physical Education, hobby/craft courses.  </a:t>
            </a:r>
          </a:p>
          <a:p>
            <a:r>
              <a:rPr lang="en-US" b="0" i="0" dirty="0">
                <a:effectLst/>
                <a:latin typeface="Tahoma" panose="020B0604030504040204" pitchFamily="34" charset="0"/>
                <a:ea typeface="Tahoma" panose="020B0604030504040204" pitchFamily="34" charset="0"/>
                <a:cs typeface="Tahoma" panose="020B0604030504040204" pitchFamily="34" charset="0"/>
              </a:rPr>
              <a:t>It is strongly recommended that students take MTA courses.  </a:t>
            </a:r>
          </a:p>
          <a:p>
            <a:r>
              <a:rPr lang="en-US" b="1" dirty="0">
                <a:latin typeface="Tahoma" panose="020B0604030504040204" pitchFamily="34" charset="0"/>
                <a:ea typeface="Tahoma" panose="020B0604030504040204" pitchFamily="34" charset="0"/>
                <a:cs typeface="Tahoma" panose="020B0604030504040204" pitchFamily="34" charset="0"/>
              </a:rPr>
              <a:t>Michigan Transfer Agreement</a:t>
            </a:r>
            <a:r>
              <a:rPr lang="en-US" dirty="0">
                <a:latin typeface="Tahoma" panose="020B0604030504040204" pitchFamily="34" charset="0"/>
                <a:ea typeface="Tahoma" panose="020B0604030504040204" pitchFamily="34" charset="0"/>
                <a:cs typeface="Tahoma" panose="020B0604030504040204" pitchFamily="34" charset="0"/>
              </a:rPr>
              <a:t>: “block” of 30 credits that transfers to any Michigan public university (if you’re admitted there, C or better in each class, and complete ALL parts).</a:t>
            </a:r>
          </a:p>
          <a:p>
            <a:r>
              <a:rPr lang="en-US" b="0" i="0" dirty="0">
                <a:effectLst/>
                <a:latin typeface="Tahoma" panose="020B0604030504040204" pitchFamily="34" charset="0"/>
                <a:ea typeface="Tahoma" panose="020B0604030504040204" pitchFamily="34" charset="0"/>
                <a:cs typeface="Tahoma" panose="020B0604030504040204" pitchFamily="34" charset="0"/>
              </a:rPr>
              <a:t>If you know your 4-year of choice, check THEIR transfer website.</a:t>
            </a:r>
          </a:p>
          <a:p>
            <a:r>
              <a:rPr lang="en-US" dirty="0">
                <a:latin typeface="Tahoma" panose="020B0604030504040204" pitchFamily="34" charset="0"/>
                <a:ea typeface="Tahoma" panose="020B0604030504040204" pitchFamily="34" charset="0"/>
                <a:cs typeface="Tahoma" panose="020B0604030504040204" pitchFamily="34" charset="0"/>
              </a:rPr>
              <a:t>Avoid “random acts of DE” by picking a pathway, completing prerequisites for your 4-year college, extending your studies beyond AP*, or continuing at Macomb for your Associate’s Degree!</a:t>
            </a:r>
          </a:p>
          <a:p>
            <a:r>
              <a:rPr lang="en-US" b="0" i="0" dirty="0">
                <a:effectLst/>
                <a:latin typeface="Tahoma" panose="020B0604030504040204" pitchFamily="34" charset="0"/>
                <a:ea typeface="Tahoma" panose="020B0604030504040204" pitchFamily="34" charset="0"/>
                <a:cs typeface="Tahoma" panose="020B0604030504040204" pitchFamily="34" charset="0"/>
              </a:rPr>
              <a:t>Whatever course you choose, </a:t>
            </a:r>
            <a:r>
              <a:rPr lang="en-US" dirty="0">
                <a:latin typeface="Tahoma" panose="020B0604030504040204" pitchFamily="34" charset="0"/>
                <a:ea typeface="Tahoma" panose="020B0604030504040204" pitchFamily="34" charset="0"/>
                <a:cs typeface="Tahoma" panose="020B0604030504040204" pitchFamily="34" charset="0"/>
              </a:rPr>
              <a:t>Macomb</a:t>
            </a:r>
            <a:r>
              <a:rPr lang="en-US" b="0" i="0" dirty="0">
                <a:effectLst/>
                <a:latin typeface="Tahoma" panose="020B0604030504040204" pitchFamily="34" charset="0"/>
                <a:ea typeface="Tahoma" panose="020B0604030504040204" pitchFamily="34" charset="0"/>
                <a:cs typeface="Tahoma" panose="020B0604030504040204" pitchFamily="34" charset="0"/>
              </a:rPr>
              <a:t> will be monitoring students through Macomb Success Link and communicating with HS counselors, as FERPA makes this exception. </a:t>
            </a:r>
          </a:p>
          <a:p>
            <a:r>
              <a:rPr lang="en-US" dirty="0">
                <a:latin typeface="Tahoma" panose="020B0604030504040204" pitchFamily="34" charset="0"/>
                <a:ea typeface="Tahoma" panose="020B0604030504040204" pitchFamily="34" charset="0"/>
                <a:cs typeface="Tahoma" panose="020B0604030504040204" pitchFamily="34" charset="0"/>
              </a:rPr>
              <a:t>Students must register themselves in their class(es). Counselors do not have access to register students for MCC classes.</a:t>
            </a:r>
          </a:p>
          <a:p>
            <a:r>
              <a:rPr lang="en-US" dirty="0">
                <a:latin typeface="Tahoma" panose="020B0604030504040204" pitchFamily="34" charset="0"/>
                <a:ea typeface="Tahoma" panose="020B0604030504040204" pitchFamily="34" charset="0"/>
                <a:cs typeface="Tahoma" panose="020B0604030504040204" pitchFamily="34" charset="0"/>
              </a:rPr>
              <a:t>If you have a 504 or an IEP, and would like to use accommodations, the student must provide their information to Macomb’s Student Access Services (</a:t>
            </a:r>
            <a:r>
              <a:rPr lang="en-US" dirty="0">
                <a:latin typeface="Tahoma" panose="020B0604030504040204" pitchFamily="34" charset="0"/>
                <a:ea typeface="Tahoma" panose="020B0604030504040204" pitchFamily="34" charset="0"/>
                <a:cs typeface="Tahoma" panose="020B0604030504040204" pitchFamily="34" charset="0"/>
                <a:hlinkClick r:id="rId2"/>
              </a:rPr>
              <a:t>https://www.macomb.edu/student-resources/student-access-services.html</a:t>
            </a:r>
            <a:r>
              <a:rPr lang="en-US" dirty="0">
                <a:latin typeface="Tahoma" panose="020B0604030504040204" pitchFamily="34" charset="0"/>
                <a:ea typeface="Tahoma" panose="020B0604030504040204" pitchFamily="34" charset="0"/>
                <a:cs typeface="Tahoma" panose="020B0604030504040204" pitchFamily="34" charset="0"/>
              </a:rPr>
              <a:t> ) and meet with a Macomb Counselor for assistance.</a:t>
            </a:r>
          </a:p>
          <a:p>
            <a:r>
              <a:rPr lang="en-US" b="0" i="0" dirty="0">
                <a:effectLst/>
                <a:latin typeface="Tahoma" panose="020B0604030504040204" pitchFamily="34" charset="0"/>
                <a:ea typeface="Tahoma" panose="020B0604030504040204" pitchFamily="34" charset="0"/>
                <a:cs typeface="Tahoma" panose="020B0604030504040204" pitchFamily="34" charset="0"/>
              </a:rPr>
              <a:t>If you are struggling in a class, please seek help immediately. You have access to support resou</a:t>
            </a:r>
            <a:r>
              <a:rPr lang="en-US" dirty="0">
                <a:latin typeface="Tahoma" panose="020B0604030504040204" pitchFamily="34" charset="0"/>
                <a:ea typeface="Tahoma" panose="020B0604030504040204" pitchFamily="34" charset="0"/>
                <a:cs typeface="Tahoma" panose="020B0604030504040204" pitchFamily="34" charset="0"/>
              </a:rPr>
              <a:t>rces on Macomb’s campus.</a:t>
            </a:r>
            <a:endParaRPr lang="en-US" b="0" i="0" dirty="0">
              <a:effectLst/>
              <a:latin typeface="Tahoma" panose="020B0604030504040204" pitchFamily="34" charset="0"/>
              <a:ea typeface="Tahoma" panose="020B0604030504040204" pitchFamily="34" charset="0"/>
              <a:cs typeface="Tahoma" panose="020B0604030504040204" pitchFamily="34" charset="0"/>
            </a:endParaRPr>
          </a:p>
          <a:p>
            <a:endParaRPr lang="en-US" b="0" i="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96297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E1F0-5622-4A7C-A701-F26038F08173}"/>
              </a:ext>
            </a:extLst>
          </p:cNvPr>
          <p:cNvSpPr>
            <a:spLocks noGrp="1"/>
          </p:cNvSpPr>
          <p:nvPr>
            <p:ph type="title"/>
          </p:nvPr>
        </p:nvSpPr>
        <p:spPr/>
        <p:txBody>
          <a:bodyPr/>
          <a:lstStyle/>
          <a:p>
            <a:r>
              <a:rPr lang="en-US" dirty="0"/>
              <a:t>Process for Applying and Enrolling at Macomb Community College</a:t>
            </a:r>
          </a:p>
        </p:txBody>
      </p:sp>
      <p:sp>
        <p:nvSpPr>
          <p:cNvPr id="3" name="Content Placeholder 2">
            <a:extLst>
              <a:ext uri="{FF2B5EF4-FFF2-40B4-BE49-F238E27FC236}">
                <a16:creationId xmlns:a16="http://schemas.microsoft.com/office/drawing/2014/main" id="{332BEDE9-34E8-4533-8C76-516491B98764}"/>
              </a:ext>
            </a:extLst>
          </p:cNvPr>
          <p:cNvSpPr>
            <a:spLocks noGrp="1"/>
          </p:cNvSpPr>
          <p:nvPr>
            <p:ph sz="half" idx="1"/>
          </p:nvPr>
        </p:nvSpPr>
        <p:spPr>
          <a:xfrm>
            <a:off x="0" y="2422186"/>
            <a:ext cx="12191999" cy="4435814"/>
          </a:xfrm>
        </p:spPr>
        <p:txBody>
          <a:bodyPr>
            <a:normAutofit lnSpcReduction="10000"/>
          </a:bodyPr>
          <a:lstStyle/>
          <a:p>
            <a:r>
              <a:rPr lang="en-US" b="1" dirty="0">
                <a:latin typeface="Tahoma" panose="020B0604030504040204" pitchFamily="34" charset="0"/>
                <a:ea typeface="Tahoma" panose="020B0604030504040204" pitchFamily="34" charset="0"/>
                <a:cs typeface="Tahoma" panose="020B0604030504040204" pitchFamily="34" charset="0"/>
              </a:rPr>
              <a:t>Create admission account.  </a:t>
            </a:r>
            <a:r>
              <a:rPr lang="en-US" dirty="0">
                <a:latin typeface="Tahoma" panose="020B0604030504040204" pitchFamily="34" charset="0"/>
                <a:ea typeface="Tahoma" panose="020B0604030504040204" pitchFamily="34" charset="0"/>
                <a:cs typeface="Tahoma" panose="020B0604030504040204" pitchFamily="34" charset="0"/>
              </a:rPr>
              <a:t>Apply to Macomb Community College as a</a:t>
            </a:r>
            <a:r>
              <a:rPr lang="en-US" b="1" dirty="0">
                <a:latin typeface="Tahoma" panose="020B0604030504040204" pitchFamily="34" charset="0"/>
                <a:ea typeface="Tahoma" panose="020B0604030504040204" pitchFamily="34" charset="0"/>
                <a:cs typeface="Tahoma" panose="020B0604030504040204" pitchFamily="34" charset="0"/>
              </a:rPr>
              <a:t> DUAL ENROLLMENT </a:t>
            </a:r>
            <a:r>
              <a:rPr lang="en-US" dirty="0">
                <a:latin typeface="Tahoma" panose="020B0604030504040204" pitchFamily="34" charset="0"/>
                <a:ea typeface="Tahoma" panose="020B0604030504040204" pitchFamily="34" charset="0"/>
                <a:cs typeface="Tahoma" panose="020B0604030504040204" pitchFamily="34" charset="0"/>
              </a:rPr>
              <a:t>student. Use a PERSONAL email account if possible.</a:t>
            </a:r>
          </a:p>
          <a:p>
            <a:r>
              <a:rPr lang="en-US" dirty="0">
                <a:latin typeface="Tahoma" panose="020B0604030504040204" pitchFamily="34" charset="0"/>
                <a:ea typeface="Tahoma" panose="020B0604030504040204" pitchFamily="34" charset="0"/>
                <a:cs typeface="Tahoma" panose="020B0604030504040204" pitchFamily="34" charset="0"/>
              </a:rPr>
              <a:t>If sponsored, your HS counselor or school official completes a Dual Enrollment Sponsorship Form that specifies which classes will be taken and how much the district will pay. </a:t>
            </a:r>
          </a:p>
          <a:p>
            <a:r>
              <a:rPr lang="en-US" dirty="0">
                <a:latin typeface="Tahoma" panose="020B0604030504040204" pitchFamily="34" charset="0"/>
                <a:ea typeface="Tahoma" panose="020B0604030504040204" pitchFamily="34" charset="0"/>
                <a:cs typeface="Tahoma" panose="020B0604030504040204" pitchFamily="34" charset="0"/>
              </a:rPr>
              <a:t>Once you’ve applied, you’ll get a confirmation email.  </a:t>
            </a:r>
          </a:p>
          <a:p>
            <a:r>
              <a:rPr lang="en-US" dirty="0">
                <a:latin typeface="Tahoma" panose="020B0604030504040204" pitchFamily="34" charset="0"/>
                <a:ea typeface="Tahoma" panose="020B0604030504040204" pitchFamily="34" charset="0"/>
                <a:cs typeface="Tahoma" panose="020B0604030504040204" pitchFamily="34" charset="0"/>
              </a:rPr>
              <a:t>1-2 days later, once your application has been processed, you’ll get another email with steps:</a:t>
            </a:r>
          </a:p>
          <a:p>
            <a:r>
              <a:rPr lang="en-US" b="1" dirty="0">
                <a:latin typeface="Tahoma" panose="020B0604030504040204" pitchFamily="34" charset="0"/>
                <a:ea typeface="Tahoma" panose="020B0604030504040204" pitchFamily="34" charset="0"/>
                <a:cs typeface="Tahoma" panose="020B0604030504040204" pitchFamily="34" charset="0"/>
              </a:rPr>
              <a:t>Complete New Student Orientation, 2 guided self-placement and Starting at Macomb (phone call)</a:t>
            </a:r>
          </a:p>
          <a:p>
            <a:r>
              <a:rPr lang="en-US" dirty="0">
                <a:latin typeface="Tahoma" panose="020B0604030504040204" pitchFamily="34" charset="0"/>
                <a:ea typeface="Tahoma" panose="020B0604030504040204" pitchFamily="34" charset="0"/>
                <a:cs typeface="Tahoma" panose="020B0604030504040204" pitchFamily="34" charset="0"/>
              </a:rPr>
              <a:t>Once you finish these “admissions steps,” it takes about 4 hours to get your </a:t>
            </a:r>
            <a:r>
              <a:rPr lang="en-US" dirty="0" err="1">
                <a:latin typeface="Tahoma" panose="020B0604030504040204" pitchFamily="34" charset="0"/>
                <a:ea typeface="Tahoma" panose="020B0604030504040204" pitchFamily="34" charset="0"/>
                <a:cs typeface="Tahoma" panose="020B0604030504040204" pitchFamily="34" charset="0"/>
              </a:rPr>
              <a:t>MyMacomb</a:t>
            </a:r>
            <a:r>
              <a:rPr lang="en-US" dirty="0">
                <a:latin typeface="Tahoma" panose="020B0604030504040204" pitchFamily="34" charset="0"/>
                <a:ea typeface="Tahoma" panose="020B0604030504040204" pitchFamily="34" charset="0"/>
                <a:cs typeface="Tahoma" panose="020B0604030504040204" pitchFamily="34" charset="0"/>
              </a:rPr>
              <a:t> password.  </a:t>
            </a:r>
          </a:p>
          <a:p>
            <a:r>
              <a:rPr lang="en-US" dirty="0">
                <a:latin typeface="Tahoma" panose="020B0604030504040204" pitchFamily="34" charset="0"/>
                <a:ea typeface="Tahoma" panose="020B0604030504040204" pitchFamily="34" charset="0"/>
                <a:cs typeface="Tahoma" panose="020B0604030504040204" pitchFamily="34" charset="0"/>
              </a:rPr>
              <a:t>Set up MFA and CHANGE YOUR PASSWORD!</a:t>
            </a:r>
          </a:p>
          <a:p>
            <a:r>
              <a:rPr lang="en-US" b="1" dirty="0">
                <a:latin typeface="Tahoma" panose="020B0604030504040204" pitchFamily="34" charset="0"/>
                <a:ea typeface="Tahoma" panose="020B0604030504040204" pitchFamily="34" charset="0"/>
                <a:cs typeface="Tahoma" panose="020B0604030504040204" pitchFamily="34" charset="0"/>
              </a:rPr>
              <a:t>Students </a:t>
            </a:r>
            <a:r>
              <a:rPr lang="en-US" dirty="0">
                <a:latin typeface="Tahoma" panose="020B0604030504040204" pitchFamily="34" charset="0"/>
                <a:ea typeface="Tahoma" panose="020B0604030504040204" pitchFamily="34" charset="0"/>
                <a:cs typeface="Tahoma" panose="020B0604030504040204" pitchFamily="34" charset="0"/>
              </a:rPr>
              <a:t>are responsible for registering for classes—not the school or district. (and de-registering)*</a:t>
            </a:r>
          </a:p>
          <a:p>
            <a:r>
              <a:rPr lang="en-US" dirty="0">
                <a:latin typeface="Tahoma" panose="020B0604030504040204" pitchFamily="34" charset="0"/>
                <a:ea typeface="Tahoma" panose="020B0604030504040204" pitchFamily="34" charset="0"/>
                <a:cs typeface="Tahoma" panose="020B0604030504040204" pitchFamily="34" charset="0"/>
              </a:rPr>
              <a:t>After you’re signed up—you MUST use/check your new Macomb CC e-mail account regularly.</a:t>
            </a:r>
          </a:p>
          <a:p>
            <a:r>
              <a:rPr lang="en-US" dirty="0">
                <a:latin typeface="Tahoma" panose="020B0604030504040204" pitchFamily="34" charset="0"/>
                <a:ea typeface="Tahoma" panose="020B0604030504040204" pitchFamily="34" charset="0"/>
                <a:cs typeface="Tahoma" panose="020B0604030504040204" pitchFamily="34" charset="0"/>
              </a:rPr>
              <a:t>Bookstore procedures—”I am a dual enrolled student from …” </a:t>
            </a:r>
          </a:p>
        </p:txBody>
      </p:sp>
    </p:spTree>
    <p:extLst>
      <p:ext uri="{BB962C8B-B14F-4D97-AF65-F5344CB8AC3E}">
        <p14:creationId xmlns:p14="http://schemas.microsoft.com/office/powerpoint/2010/main" val="328078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EBCB8A-F2AE-1A47-C589-1CAABE5547E5}"/>
              </a:ext>
            </a:extLst>
          </p:cNvPr>
          <p:cNvPicPr>
            <a:picLocks noChangeAspect="1"/>
          </p:cNvPicPr>
          <p:nvPr/>
        </p:nvPicPr>
        <p:blipFill>
          <a:blip r:embed="rId2"/>
          <a:stretch>
            <a:fillRect/>
          </a:stretch>
        </p:blipFill>
        <p:spPr>
          <a:xfrm>
            <a:off x="6350" y="0"/>
            <a:ext cx="12179302" cy="6858000"/>
          </a:xfrm>
          <a:prstGeom prst="rect">
            <a:avLst/>
          </a:prstGeom>
        </p:spPr>
      </p:pic>
    </p:spTree>
    <p:extLst>
      <p:ext uri="{BB962C8B-B14F-4D97-AF65-F5344CB8AC3E}">
        <p14:creationId xmlns:p14="http://schemas.microsoft.com/office/powerpoint/2010/main" val="160553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A9F5-F214-54D2-C2CD-F53950D5E54E}"/>
              </a:ext>
            </a:extLst>
          </p:cNvPr>
          <p:cNvSpPr>
            <a:spLocks noGrp="1"/>
          </p:cNvSpPr>
          <p:nvPr>
            <p:ph type="title"/>
          </p:nvPr>
        </p:nvSpPr>
        <p:spPr/>
        <p:txBody>
          <a:bodyPr/>
          <a:lstStyle/>
          <a:p>
            <a:r>
              <a:rPr lang="en-US" dirty="0">
                <a:solidFill>
                  <a:schemeClr val="tx1"/>
                </a:solidFill>
              </a:rPr>
              <a:t>Dual Enrollment Sponsorship Form</a:t>
            </a:r>
            <a:br>
              <a:rPr lang="en-US" dirty="0">
                <a:solidFill>
                  <a:schemeClr val="tx1"/>
                </a:solidFill>
              </a:rPr>
            </a:br>
            <a:endParaRPr lang="en-US" dirty="0"/>
          </a:p>
        </p:txBody>
      </p:sp>
      <p:sp>
        <p:nvSpPr>
          <p:cNvPr id="3" name="Content Placeholder 2">
            <a:extLst>
              <a:ext uri="{FF2B5EF4-FFF2-40B4-BE49-F238E27FC236}">
                <a16:creationId xmlns:a16="http://schemas.microsoft.com/office/drawing/2014/main" id="{8AADEA83-5A46-74F1-E84E-FCD579C82354}"/>
              </a:ext>
            </a:extLst>
          </p:cNvPr>
          <p:cNvSpPr>
            <a:spLocks noGrp="1"/>
          </p:cNvSpPr>
          <p:nvPr>
            <p:ph idx="1"/>
          </p:nvPr>
        </p:nvSpPr>
        <p:spPr/>
        <p:txBody>
          <a:bodyPr/>
          <a:lstStyle/>
          <a:p>
            <a:r>
              <a:rPr lang="en-US" sz="1800" b="1" u="sng" dirty="0">
                <a:latin typeface="Calibri" panose="020F0502020204030204" pitchFamily="34" charset="0"/>
                <a:ea typeface="Calibri" panose="020F0502020204030204" pitchFamily="34" charset="0"/>
                <a:cs typeface="Times New Roman" panose="02020603050405020304" pitchFamily="18" charset="0"/>
              </a:rPr>
              <a:t>SPONSORSHIP</a:t>
            </a:r>
            <a:r>
              <a:rPr lang="en-US" sz="1800" dirty="0">
                <a:latin typeface="Calibri" panose="020F0502020204030204" pitchFamily="34" charset="0"/>
                <a:ea typeface="Calibri" panose="020F0502020204030204" pitchFamily="34" charset="0"/>
                <a:cs typeface="Times New Roman" panose="02020603050405020304" pitchFamily="18" charset="0"/>
              </a:rPr>
              <a:t> – Since you will be a sponsored student (High School or State sponsored), Dakota will submit the </a:t>
            </a:r>
            <a:r>
              <a:rPr lang="en-US" sz="1800"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Dual Enrollment Sponsorship Form</a:t>
            </a:r>
            <a:r>
              <a:rPr lang="en-US" sz="1800" dirty="0">
                <a:latin typeface="Calibri" panose="020F0502020204030204" pitchFamily="34" charset="0"/>
                <a:ea typeface="Calibri" panose="020F0502020204030204" pitchFamily="34" charset="0"/>
                <a:cs typeface="Times New Roman" panose="02020603050405020304" pitchFamily="18" charset="0"/>
              </a:rPr>
              <a:t> by the payment due date for the semester. However, you must first complete and turn in your Dual Enrollment Request Form (on Dakota’s website) before we will complete the Sponsorship Form.</a:t>
            </a:r>
          </a:p>
          <a:p>
            <a:r>
              <a:rPr lang="en-US" sz="1800" dirty="0">
                <a:latin typeface="Calibri" panose="020F0502020204030204" pitchFamily="34" charset="0"/>
                <a:ea typeface="Calibri" panose="020F0502020204030204" pitchFamily="34" charset="0"/>
                <a:cs typeface="Times New Roman" panose="02020603050405020304" pitchFamily="18" charset="0"/>
              </a:rPr>
              <a:t>If a student is self-paid, no form is required.</a:t>
            </a:r>
            <a:endParaRPr lang="en-US" sz="1800" dirty="0"/>
          </a:p>
        </p:txBody>
      </p:sp>
    </p:spTree>
    <p:extLst>
      <p:ext uri="{BB962C8B-B14F-4D97-AF65-F5344CB8AC3E}">
        <p14:creationId xmlns:p14="http://schemas.microsoft.com/office/powerpoint/2010/main" val="412905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6FF0-BC38-2994-DC81-6EB375765AA2}"/>
              </a:ext>
            </a:extLst>
          </p:cNvPr>
          <p:cNvSpPr>
            <a:spLocks noGrp="1"/>
          </p:cNvSpPr>
          <p:nvPr>
            <p:ph type="title"/>
          </p:nvPr>
        </p:nvSpPr>
        <p:spPr/>
        <p:txBody>
          <a:bodyPr/>
          <a:lstStyle/>
          <a:p>
            <a:r>
              <a:rPr lang="en-US" dirty="0"/>
              <a:t>Contacts at Macomb Community College</a:t>
            </a:r>
          </a:p>
        </p:txBody>
      </p:sp>
      <p:sp>
        <p:nvSpPr>
          <p:cNvPr id="3" name="Content Placeholder 2">
            <a:extLst>
              <a:ext uri="{FF2B5EF4-FFF2-40B4-BE49-F238E27FC236}">
                <a16:creationId xmlns:a16="http://schemas.microsoft.com/office/drawing/2014/main" id="{DE00A23F-4D33-0BE2-87D4-5668CD09FC02}"/>
              </a:ext>
            </a:extLst>
          </p:cNvPr>
          <p:cNvSpPr>
            <a:spLocks noGrp="1"/>
          </p:cNvSpPr>
          <p:nvPr>
            <p:ph idx="1"/>
          </p:nvPr>
        </p:nvSpPr>
        <p:spPr/>
        <p:txBody>
          <a:bodyPr/>
          <a:lstStyle/>
          <a:p>
            <a:r>
              <a:rPr lang="en-US" dirty="0"/>
              <a:t>Kim Lenczewski – Dual Enrollment Navigator at </a:t>
            </a:r>
            <a:r>
              <a:rPr lang="en-US" dirty="0">
                <a:hlinkClick r:id="rId2"/>
              </a:rPr>
              <a:t>lenczewskik15@macomb.edu</a:t>
            </a:r>
            <a:r>
              <a:rPr lang="en-US" dirty="0"/>
              <a:t> or (586)349-8728.</a:t>
            </a:r>
          </a:p>
          <a:p>
            <a:r>
              <a:rPr lang="en-US" dirty="0"/>
              <a:t>Tracy Jones – Dual Enrollment Navigator at </a:t>
            </a:r>
            <a:r>
              <a:rPr lang="en-US" dirty="0">
                <a:hlinkClick r:id="rId3"/>
              </a:rPr>
              <a:t>jonest065@macomb.edu</a:t>
            </a:r>
            <a:r>
              <a:rPr lang="en-US" dirty="0"/>
              <a:t> or (586)349-8728.</a:t>
            </a:r>
          </a:p>
          <a:p>
            <a:r>
              <a:rPr lang="en-US" dirty="0"/>
              <a:t>Michael Baysdell – Director of K-12 Relations at </a:t>
            </a:r>
            <a:r>
              <a:rPr lang="en-US" dirty="0">
                <a:hlinkClick r:id="rId4"/>
              </a:rPr>
              <a:t>baysdellm511@macomb.edu</a:t>
            </a:r>
            <a:r>
              <a:rPr lang="en-US" dirty="0"/>
              <a:t> or (586)349-8707.</a:t>
            </a:r>
          </a:p>
        </p:txBody>
      </p:sp>
    </p:spTree>
    <p:extLst>
      <p:ext uri="{BB962C8B-B14F-4D97-AF65-F5344CB8AC3E}">
        <p14:creationId xmlns:p14="http://schemas.microsoft.com/office/powerpoint/2010/main" val="33221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erial view of a highway near the ocean">
            <a:extLst>
              <a:ext uri="{FF2B5EF4-FFF2-40B4-BE49-F238E27FC236}">
                <a16:creationId xmlns:a16="http://schemas.microsoft.com/office/drawing/2014/main" id="{9BD7872A-A168-3614-979D-3A7BCBAE547C}"/>
              </a:ext>
            </a:extLst>
          </p:cNvPr>
          <p:cNvPicPr>
            <a:picLocks noChangeAspect="1"/>
          </p:cNvPicPr>
          <p:nvPr/>
        </p:nvPicPr>
        <p:blipFill rotWithShape="1">
          <a:blip r:embed="rId2"/>
          <a:srcRect l="25742" r="1525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34637F56-1379-4BD5-8E9C-05AF319305A3}"/>
              </a:ext>
            </a:extLst>
          </p:cNvPr>
          <p:cNvSpPr>
            <a:spLocks noGrp="1"/>
          </p:cNvSpPr>
          <p:nvPr>
            <p:ph type="ctrTitle"/>
          </p:nvPr>
        </p:nvSpPr>
        <p:spPr>
          <a:xfrm>
            <a:off x="198963" y="2275564"/>
            <a:ext cx="3887839" cy="1610169"/>
          </a:xfrm>
        </p:spPr>
        <p:txBody>
          <a:bodyPr>
            <a:normAutofit/>
          </a:bodyPr>
          <a:lstStyle/>
          <a:p>
            <a:r>
              <a:rPr lang="en-US" dirty="0">
                <a:solidFill>
                  <a:schemeClr val="bg1"/>
                </a:solidFill>
              </a:rPr>
              <a:t>Thank you!</a:t>
            </a:r>
          </a:p>
        </p:txBody>
      </p:sp>
      <p:sp>
        <p:nvSpPr>
          <p:cNvPr id="3" name="Subtitle 2">
            <a:extLst>
              <a:ext uri="{FF2B5EF4-FFF2-40B4-BE49-F238E27FC236}">
                <a16:creationId xmlns:a16="http://schemas.microsoft.com/office/drawing/2014/main" id="{FC6DC008-0248-451F-AD81-C3043EAA2083}"/>
              </a:ext>
            </a:extLst>
          </p:cNvPr>
          <p:cNvSpPr>
            <a:spLocks noGrp="1"/>
          </p:cNvSpPr>
          <p:nvPr>
            <p:ph type="subTitle" idx="1"/>
          </p:nvPr>
        </p:nvSpPr>
        <p:spPr>
          <a:xfrm>
            <a:off x="5593903" y="660400"/>
            <a:ext cx="6267897" cy="5981700"/>
          </a:xfrm>
        </p:spPr>
        <p:txBody>
          <a:bodyPr>
            <a:normAutofit fontScale="92500" lnSpcReduction="10000"/>
          </a:bodyPr>
          <a:lstStyle/>
          <a:p>
            <a:r>
              <a:rPr lang="en-US" sz="3600" b="1" dirty="0"/>
              <a:t>If you have questions, please be sure to reach out to your counselor.</a:t>
            </a:r>
          </a:p>
          <a:p>
            <a:r>
              <a:rPr lang="en-US" sz="3600" b="1" dirty="0"/>
              <a:t>Mr. Anderson: A-Clar</a:t>
            </a:r>
          </a:p>
          <a:p>
            <a:r>
              <a:rPr lang="en-US" sz="3600" b="1" dirty="0"/>
              <a:t>Mrs. Gay: Clas-Guk</a:t>
            </a:r>
          </a:p>
          <a:p>
            <a:r>
              <a:rPr lang="en-US" sz="3600" b="1" dirty="0"/>
              <a:t>Mrs. Ede: Gul-Leo</a:t>
            </a:r>
          </a:p>
          <a:p>
            <a:r>
              <a:rPr lang="en-US" sz="3600" b="1" dirty="0"/>
              <a:t>Mrs. Coles: </a:t>
            </a:r>
            <a:r>
              <a:rPr lang="en-US" sz="3600" b="1" dirty="0" err="1"/>
              <a:t>Lep</a:t>
            </a:r>
            <a:r>
              <a:rPr lang="en-US" sz="3600" b="1" dirty="0"/>
              <a:t>-Perf</a:t>
            </a:r>
          </a:p>
          <a:p>
            <a:r>
              <a:rPr lang="en-US" sz="3600" b="1" dirty="0"/>
              <a:t>Ms. Simmons: </a:t>
            </a:r>
            <a:r>
              <a:rPr lang="en-US" sz="3600" b="1" dirty="0" err="1"/>
              <a:t>Perg-Sli</a:t>
            </a:r>
            <a:endParaRPr lang="en-US" sz="3600" b="1" dirty="0"/>
          </a:p>
          <a:p>
            <a:r>
              <a:rPr lang="en-US" sz="3600" b="1" dirty="0"/>
              <a:t>Mrs. Carr: </a:t>
            </a:r>
            <a:r>
              <a:rPr lang="en-US" sz="3600" b="1" dirty="0" err="1"/>
              <a:t>Slj</a:t>
            </a:r>
            <a:r>
              <a:rPr lang="en-US" sz="3600" b="1" dirty="0"/>
              <a:t>-Z</a:t>
            </a:r>
          </a:p>
          <a:p>
            <a:endParaRPr lang="en-US" b="1" dirty="0"/>
          </a:p>
          <a:p>
            <a:r>
              <a:rPr lang="en-US" dirty="0"/>
              <a:t> </a:t>
            </a:r>
          </a:p>
        </p:txBody>
      </p:sp>
    </p:spTree>
    <p:extLst>
      <p:ext uri="{BB962C8B-B14F-4D97-AF65-F5344CB8AC3E}">
        <p14:creationId xmlns:p14="http://schemas.microsoft.com/office/powerpoint/2010/main" val="5666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00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4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000"/>
                                  </p:stCondLst>
                                  <p:iterate type="lt">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4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2000"/>
                                  </p:stCondLst>
                                  <p:iterate type="lt">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400"/>
                                        <p:tgtEl>
                                          <p:spTgt spid="3">
                                            <p:txEl>
                                              <p:pRg st="6" end="6"/>
                                            </p:txEl>
                                          </p:spTgt>
                                        </p:tgtEl>
                                      </p:cBhvr>
                                    </p:animEffect>
                                  </p:childTnLst>
                                </p:cTn>
                              </p:par>
                              <p:par>
                                <p:cTn id="38" presetID="10" presetClass="entr" presetSubtype="0" fill="hold" grpId="0" nodeType="withEffect">
                                  <p:stCondLst>
                                    <p:cond delay="2000"/>
                                  </p:stCondLst>
                                  <p:iterate type="lt">
                                    <p:tmPct val="10000"/>
                                  </p:iterate>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400"/>
                                        <p:tgtEl>
                                          <p:spTgt spid="3">
                                            <p:txEl>
                                              <p:pRg st="8" end="8"/>
                                            </p:txEl>
                                          </p:spTgt>
                                        </p:tgtEl>
                                      </p:cBhvr>
                                    </p:animEffect>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2"/>
                                        </p:tgtEl>
                                        <p:attrNameLst>
                                          <p:attrName>style.visibility</p:attrName>
                                        </p:attrNameLst>
                                      </p:cBhvr>
                                      <p:to>
                                        <p:strVal val="visible"/>
                                      </p:to>
                                    </p:set>
                                    <p:animEffect transition="in" filter="fade">
                                      <p:cBhvr>
                                        <p:cTn id="4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45B10D-0932-B444-930F-016445B82CF9}"/>
              </a:ext>
            </a:extLst>
          </p:cNvPr>
          <p:cNvPicPr>
            <a:picLocks noChangeAspect="1"/>
          </p:cNvPicPr>
          <p:nvPr/>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3736319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34479-1CDB-5642-877B-24184917E53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152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EB145-328B-1F4E-9B30-7ADBDFFA315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959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57E-A36B-46F7-872F-1AFEC26614C7}"/>
              </a:ext>
            </a:extLst>
          </p:cNvPr>
          <p:cNvSpPr>
            <a:spLocks noGrp="1"/>
          </p:cNvSpPr>
          <p:nvPr>
            <p:ph type="title"/>
          </p:nvPr>
        </p:nvSpPr>
        <p:spPr>
          <a:xfrm>
            <a:off x="635000" y="640823"/>
            <a:ext cx="3418659" cy="5583148"/>
          </a:xfrm>
        </p:spPr>
        <p:txBody>
          <a:bodyPr anchor="ctr">
            <a:normAutofit/>
          </a:bodyPr>
          <a:lstStyle/>
          <a:p>
            <a:r>
              <a:rPr lang="en-US" sz="4200"/>
              <a:t>Benefits of Dual Enrollment</a:t>
            </a:r>
          </a:p>
        </p:txBody>
      </p:sp>
      <p:graphicFrame>
        <p:nvGraphicFramePr>
          <p:cNvPr id="5" name="Content Placeholder 2">
            <a:extLst>
              <a:ext uri="{FF2B5EF4-FFF2-40B4-BE49-F238E27FC236}">
                <a16:creationId xmlns:a16="http://schemas.microsoft.com/office/drawing/2014/main" id="{CABC15EB-5B0D-4D61-9720-BFDBD82F73BA}"/>
              </a:ext>
            </a:extLst>
          </p:cNvPr>
          <p:cNvGraphicFramePr>
            <a:graphicFrameLocks noGrp="1"/>
          </p:cNvGraphicFramePr>
          <p:nvPr>
            <p:ph idx="1"/>
            <p:extLst>
              <p:ext uri="{D42A27DB-BD31-4B8C-83A1-F6EECF244321}">
                <p14:modId xmlns:p14="http://schemas.microsoft.com/office/powerpoint/2010/main" val="20290004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466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251110" cy="3483864"/>
          </a:xfrm>
        </p:spPr>
        <p:txBody>
          <a:bodyPr>
            <a:normAutofit/>
          </a:bodyPr>
          <a:lstStyle/>
          <a:p>
            <a:pPr marL="0" indent="0">
              <a:lnSpc>
                <a:spcPct val="100000"/>
              </a:lnSpc>
              <a:buNone/>
            </a:pPr>
            <a:r>
              <a:rPr lang="en-US" sz="1500" dirty="0"/>
              <a:t> </a:t>
            </a:r>
            <a:r>
              <a:rPr lang="en-US" sz="3200" dirty="0">
                <a:latin typeface="Arial" panose="020B0604020202020204" pitchFamily="34" charset="0"/>
                <a:cs typeface="Arial" panose="020B0604020202020204" pitchFamily="34" charset="0"/>
              </a:rPr>
              <a:t>Students should have a history of academic success and their measurable skills should be appropriate for college level rigor and expectations.</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9266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251110" cy="3483864"/>
          </a:xfrm>
        </p:spPr>
        <p:txBody>
          <a:bodyPr>
            <a:normAutofit lnSpcReduction="10000"/>
          </a:bodyPr>
          <a:lstStyle/>
          <a:p>
            <a:pPr marL="0" indent="0">
              <a:lnSpc>
                <a:spcPct val="100000"/>
              </a:lnSpc>
              <a:buNone/>
            </a:pPr>
            <a:r>
              <a:rPr lang="en-US" sz="3200" dirty="0">
                <a:latin typeface="Arial" panose="020B0604020202020204" pitchFamily="34" charset="0"/>
                <a:cs typeface="Arial" panose="020B0604020202020204" pitchFamily="34" charset="0"/>
              </a:rPr>
              <a:t>Students should be emotionally mature and responsible; they are attending classes with many students over the age of 18 and will be required to meet the same expectations as the other students. </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14203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251110" cy="3483864"/>
          </a:xfrm>
        </p:spPr>
        <p:txBody>
          <a:bodyPr>
            <a:normAutofit lnSpcReduction="10000"/>
          </a:bodyPr>
          <a:lstStyle/>
          <a:p>
            <a:pPr marL="0" indent="0">
              <a:lnSpc>
                <a:spcPct val="100000"/>
              </a:lnSpc>
              <a:buNone/>
            </a:pPr>
            <a:r>
              <a:rPr lang="en-US" sz="3200" dirty="0">
                <a:latin typeface="Arial" panose="020B0604020202020204" pitchFamily="34" charset="0"/>
                <a:cs typeface="Arial" panose="020B0604020202020204" pitchFamily="34" charset="0"/>
              </a:rPr>
              <a:t> Consider the rigor of the student’s high school classes (AP and/or Honors) taken at the same time as the college class, as we don’t want students to feel overwhelmed with their course load. </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9813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4127-FBA1-4D8F-990F-98A2D9A7F1D6}"/>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dirty="0"/>
              <a:t>Things to Consider When Deciding on Dual Enrollment</a:t>
            </a:r>
          </a:p>
        </p:txBody>
      </p:sp>
      <p:sp>
        <p:nvSpPr>
          <p:cNvPr id="3" name="Content Placeholder 2">
            <a:extLst>
              <a:ext uri="{FF2B5EF4-FFF2-40B4-BE49-F238E27FC236}">
                <a16:creationId xmlns:a16="http://schemas.microsoft.com/office/drawing/2014/main" id="{421FA6DD-3D15-4B21-8ACF-1EDB614B0E86}"/>
              </a:ext>
            </a:extLst>
          </p:cNvPr>
          <p:cNvSpPr>
            <a:spLocks noGrp="1"/>
          </p:cNvSpPr>
          <p:nvPr>
            <p:ph idx="1"/>
          </p:nvPr>
        </p:nvSpPr>
        <p:spPr>
          <a:xfrm>
            <a:off x="5297762" y="2706624"/>
            <a:ext cx="6589438" cy="3643376"/>
          </a:xfrm>
        </p:spPr>
        <p:txBody>
          <a:bodyPr>
            <a:normAutofit fontScale="92500" lnSpcReduction="10000"/>
          </a:bodyPr>
          <a:lstStyle/>
          <a:p>
            <a:pPr marL="0" indent="0">
              <a:lnSpc>
                <a:spcPct val="100000"/>
              </a:lnSpc>
              <a:buNone/>
            </a:pPr>
            <a:r>
              <a:rPr lang="en-US" sz="3200" dirty="0">
                <a:latin typeface="Arial" panose="020B0604020202020204" pitchFamily="34" charset="0"/>
                <a:cs typeface="Arial" panose="020B0604020202020204" pitchFamily="34" charset="0"/>
              </a:rPr>
              <a:t>If a student does not successfully pass their dual enrollment course, the student will be charged for all fees and costs that the district incurred for the course. This includes courses that are dropped after the appropriate time limits set by the college for full tuition reimbursement. </a:t>
            </a:r>
          </a:p>
          <a:p>
            <a:pPr marL="0" indent="0">
              <a:lnSpc>
                <a:spcPct val="100000"/>
              </a:lnSpc>
              <a:buNone/>
            </a:pPr>
            <a:endParaRPr lang="en-US" sz="1500" dirty="0"/>
          </a:p>
        </p:txBody>
      </p:sp>
      <p:pic>
        <p:nvPicPr>
          <p:cNvPr id="5" name="Picture 4" descr="Glasses on top of a book">
            <a:extLst>
              <a:ext uri="{FF2B5EF4-FFF2-40B4-BE49-F238E27FC236}">
                <a16:creationId xmlns:a16="http://schemas.microsoft.com/office/drawing/2014/main" id="{1D418C51-9A14-49C6-AFA5-619E5B74FD8C}"/>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86537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8E7A-BE58-4B60-BC55-C8F7E1F7E2F7}"/>
              </a:ext>
            </a:extLst>
          </p:cNvPr>
          <p:cNvSpPr>
            <a:spLocks noGrp="1"/>
          </p:cNvSpPr>
          <p:nvPr>
            <p:ph type="title"/>
          </p:nvPr>
        </p:nvSpPr>
        <p:spPr>
          <a:xfrm>
            <a:off x="958506" y="800392"/>
            <a:ext cx="10264697" cy="1212102"/>
          </a:xfrm>
        </p:spPr>
        <p:txBody>
          <a:bodyPr>
            <a:normAutofit fontScale="90000"/>
          </a:bodyPr>
          <a:lstStyle/>
          <a:p>
            <a:r>
              <a:rPr lang="en-US" sz="4000" dirty="0">
                <a:solidFill>
                  <a:srgbClr val="FFFFFF"/>
                </a:solidFill>
              </a:rPr>
              <a:t>More Things to Consider When Deciding on Dual Enrollment</a:t>
            </a:r>
          </a:p>
        </p:txBody>
      </p:sp>
      <p:sp>
        <p:nvSpPr>
          <p:cNvPr id="3" name="Content Placeholder 2">
            <a:extLst>
              <a:ext uri="{FF2B5EF4-FFF2-40B4-BE49-F238E27FC236}">
                <a16:creationId xmlns:a16="http://schemas.microsoft.com/office/drawing/2014/main" id="{C7288894-8734-48EB-B4C4-47912BDEB160}"/>
              </a:ext>
            </a:extLst>
          </p:cNvPr>
          <p:cNvSpPr>
            <a:spLocks noGrp="1"/>
          </p:cNvSpPr>
          <p:nvPr>
            <p:ph idx="1"/>
          </p:nvPr>
        </p:nvSpPr>
        <p:spPr>
          <a:xfrm>
            <a:off x="1342223" y="2012494"/>
            <a:ext cx="10264697" cy="4274006"/>
          </a:xfrm>
        </p:spPr>
        <p:txBody>
          <a:bodyPr anchor="ctr">
            <a:noAutofit/>
          </a:bodyPr>
          <a:lstStyle/>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If a student drops a course, they will need to immediately inform their high school counselor and enroll in additional high school classes. Not doing so could have an impact on graduation.</a:t>
            </a:r>
          </a:p>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Credit for courses cannot be changed after the class has started. The choices are College only, High School only or College &amp; High School credit. Credit goes on your permanent school records. A counselor can answer any questions about this if you are unsure. </a:t>
            </a:r>
          </a:p>
        </p:txBody>
      </p:sp>
    </p:spTree>
    <p:extLst>
      <p:ext uri="{BB962C8B-B14F-4D97-AF65-F5344CB8AC3E}">
        <p14:creationId xmlns:p14="http://schemas.microsoft.com/office/powerpoint/2010/main" val="913173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8E7A-BE58-4B60-BC55-C8F7E1F7E2F7}"/>
              </a:ext>
            </a:extLst>
          </p:cNvPr>
          <p:cNvSpPr>
            <a:spLocks noGrp="1"/>
          </p:cNvSpPr>
          <p:nvPr>
            <p:ph type="title"/>
          </p:nvPr>
        </p:nvSpPr>
        <p:spPr>
          <a:xfrm>
            <a:off x="958506" y="800392"/>
            <a:ext cx="10264697" cy="1212102"/>
          </a:xfrm>
        </p:spPr>
        <p:txBody>
          <a:bodyPr>
            <a:normAutofit fontScale="90000"/>
          </a:bodyPr>
          <a:lstStyle/>
          <a:p>
            <a:r>
              <a:rPr lang="en-US" sz="4000">
                <a:solidFill>
                  <a:srgbClr val="FFFFFF"/>
                </a:solidFill>
              </a:rPr>
              <a:t>More Things to Consider When Deciding on Dual Enrollment</a:t>
            </a:r>
            <a:endParaRPr lang="en-US" sz="4000" dirty="0">
              <a:solidFill>
                <a:srgbClr val="FFFFFF"/>
              </a:solidFill>
            </a:endParaRPr>
          </a:p>
        </p:txBody>
      </p:sp>
      <p:sp>
        <p:nvSpPr>
          <p:cNvPr id="3" name="Content Placeholder 2">
            <a:extLst>
              <a:ext uri="{FF2B5EF4-FFF2-40B4-BE49-F238E27FC236}">
                <a16:creationId xmlns:a16="http://schemas.microsoft.com/office/drawing/2014/main" id="{C7288894-8734-48EB-B4C4-47912BDEB160}"/>
              </a:ext>
            </a:extLst>
          </p:cNvPr>
          <p:cNvSpPr>
            <a:spLocks noGrp="1"/>
          </p:cNvSpPr>
          <p:nvPr>
            <p:ph idx="1"/>
          </p:nvPr>
        </p:nvSpPr>
        <p:spPr>
          <a:xfrm>
            <a:off x="1278724" y="2211036"/>
            <a:ext cx="10570376" cy="4215164"/>
          </a:xfrm>
        </p:spPr>
        <p:txBody>
          <a:bodyPr anchor="ctr">
            <a:noAutofit/>
          </a:bodyPr>
          <a:lstStyle/>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Transportation is the responsibility of the parent/guardian and student. For safety and supervision reasons, students must leave the building after their scheduled Dakota classes.  </a:t>
            </a:r>
          </a:p>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Athletics, Band and Choir require after school and evening participation which may conflict with the student’s MCC class schedule.  </a:t>
            </a:r>
          </a:p>
          <a:p>
            <a:pPr>
              <a:buClr>
                <a:schemeClr val="tx1"/>
              </a:buClr>
              <a:buFont typeface="Arial" panose="020B0604020202020204" pitchFamily="34" charset="0"/>
              <a:buChar char="•"/>
            </a:pPr>
            <a:r>
              <a:rPr lang="en-US" sz="2800" dirty="0">
                <a:latin typeface="Arial" panose="020B0604020202020204" pitchFamily="34" charset="0"/>
                <a:cs typeface="Arial" panose="020B0604020202020204" pitchFamily="34" charset="0"/>
              </a:rPr>
              <a:t>College courses chosen must begin AFTER the student’s high school schedule ends (travel time must also be accounted for).</a:t>
            </a:r>
          </a:p>
        </p:txBody>
      </p:sp>
    </p:spTree>
    <p:extLst>
      <p:ext uri="{BB962C8B-B14F-4D97-AF65-F5344CB8AC3E}">
        <p14:creationId xmlns:p14="http://schemas.microsoft.com/office/powerpoint/2010/main" val="39551788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2727</TotalTime>
  <Words>1965</Words>
  <Application>Microsoft Office PowerPoint</Application>
  <PresentationFormat>Widescreen</PresentationFormat>
  <Paragraphs>93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Tahoma</vt:lpstr>
      <vt:lpstr>Trebuchet MS</vt:lpstr>
      <vt:lpstr>Wingdings 3</vt:lpstr>
      <vt:lpstr>Facet</vt:lpstr>
      <vt:lpstr> Dual Enrollment Presentation for School Year 25-26</vt:lpstr>
      <vt:lpstr>PowerPoint Presentation</vt:lpstr>
      <vt:lpstr>Benefits of Dual Enrollment</vt:lpstr>
      <vt:lpstr>Things to Consider When Deciding on Dual Enrollment</vt:lpstr>
      <vt:lpstr>Things to Consider When Deciding on Dual Enrollment</vt:lpstr>
      <vt:lpstr>Things to Consider When Deciding on Dual Enrollment</vt:lpstr>
      <vt:lpstr>Things to Consider When Deciding on Dual Enrollment</vt:lpstr>
      <vt:lpstr>More Things to Consider When Deciding on Dual Enrollment</vt:lpstr>
      <vt:lpstr>More Things to Consider When Deciding on Dual Enrollment</vt:lpstr>
      <vt:lpstr>Books</vt:lpstr>
      <vt:lpstr>Possible Sequence for Dual Enrollment</vt:lpstr>
      <vt:lpstr>Preparing to Dual Enroll</vt:lpstr>
      <vt:lpstr>Dual Enrollment Preparation cont.</vt:lpstr>
      <vt:lpstr>Dual Enrollment Preparation cont.</vt:lpstr>
      <vt:lpstr>Expectations for Dual Enrollment Students</vt:lpstr>
      <vt:lpstr>Dual Enrollment Recommendations</vt:lpstr>
      <vt:lpstr>Dual Enrollment Reminders</vt:lpstr>
      <vt:lpstr>Additional DE Reminders</vt:lpstr>
      <vt:lpstr>Process for Applying and Enrolling at Macomb Community College</vt:lpstr>
      <vt:lpstr>Dual Enrollment Sponsorship Form </vt:lpstr>
      <vt:lpstr>Contacts at Macomb Community College</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Dual Enrollment Presentation</dc:title>
  <dc:creator>Simmons, Alethea</dc:creator>
  <cp:lastModifiedBy>Myny, Shannon</cp:lastModifiedBy>
  <cp:revision>79</cp:revision>
  <cp:lastPrinted>2025-02-24T19:02:44Z</cp:lastPrinted>
  <dcterms:created xsi:type="dcterms:W3CDTF">2021-03-23T16:09:45Z</dcterms:created>
  <dcterms:modified xsi:type="dcterms:W3CDTF">2025-02-27T17:40:44Z</dcterms:modified>
</cp:coreProperties>
</file>